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5"/>
  </p:notesMasterIdLst>
  <p:sldIdLst>
    <p:sldId id="256" r:id="rId5"/>
    <p:sldId id="262" r:id="rId6"/>
    <p:sldId id="815" r:id="rId7"/>
    <p:sldId id="263" r:id="rId8"/>
    <p:sldId id="264" r:id="rId9"/>
    <p:sldId id="265" r:id="rId10"/>
    <p:sldId id="270" r:id="rId11"/>
    <p:sldId id="271" r:id="rId12"/>
    <p:sldId id="816" r:id="rId13"/>
    <p:sldId id="801" r:id="rId14"/>
    <p:sldId id="807" r:id="rId15"/>
    <p:sldId id="799" r:id="rId16"/>
    <p:sldId id="798" r:id="rId17"/>
    <p:sldId id="809" r:id="rId18"/>
    <p:sldId id="810" r:id="rId19"/>
    <p:sldId id="811" r:id="rId20"/>
    <p:sldId id="812" r:id="rId21"/>
    <p:sldId id="813" r:id="rId22"/>
    <p:sldId id="814" r:id="rId23"/>
    <p:sldId id="26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NewsGoth BdXCn BT" pitchFamily="2" charset="77"/>
      <p:bold r:id="rId30"/>
    </p:embeddedFont>
    <p:embeddedFont>
      <p:font typeface="NewsGoth BT" pitchFamily="2" charset="77"/>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0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29DFA-4ECD-4AC7-9340-2453CFDA1656}" v="138" dt="2024-06-01T22:29:24.302"/>
    <p1510:client id="{E85190E1-6CD8-4298-A92A-43429C38EA4D}" v="99" dt="2024-05-27T17:03:55.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1"/>
    <p:restoredTop sz="82449" autoAdjust="0"/>
  </p:normalViewPr>
  <p:slideViewPr>
    <p:cSldViewPr snapToGrid="0">
      <p:cViewPr varScale="1">
        <p:scale>
          <a:sx n="104" d="100"/>
          <a:sy n="104" d="100"/>
        </p:scale>
        <p:origin x="128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8ED43-F03D-BE43-A512-B36583883D2B}" type="datetimeFigureOut">
              <a:t>7/3/24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0EB5A-B0F2-3E43-A63D-5020C2B72942}" type="slidenum">
              <a:t>‹#›</a:t>
            </a:fld>
            <a:endParaRPr lang="en-GB"/>
          </a:p>
        </p:txBody>
      </p:sp>
    </p:spTree>
    <p:extLst>
      <p:ext uri="{BB962C8B-B14F-4D97-AF65-F5344CB8AC3E}">
        <p14:creationId xmlns:p14="http://schemas.microsoft.com/office/powerpoint/2010/main" val="323574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2%7Cb9f5770b-090d-4597-bbf5-b54806b71479" TargetMode="External"/><Relationship Id="rId13"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1%7Cb7382a8d-0ef5-484c-bbe8-36b8b9303a8d" TargetMode="External"/><Relationship Id="rId3"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0%7C7cde625f-6167-4b5f-b066-2fb08d3dca2f" TargetMode="External"/><Relationship Id="rId7"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1%7Cb9f5770b-090d-4597-bbf5-b54806b71479" TargetMode="External"/><Relationship Id="rId12"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0%7Cb7382a8d-0ef5-484c-bbe8-36b8b9303a8d" TargetMode="External"/><Relationship Id="rId2" Type="http://schemas.openxmlformats.org/officeDocument/2006/relationships/slide" Target="../slides/slide6.xml"/><Relationship Id="rId16" Type="http://schemas.openxmlformats.org/officeDocument/2006/relationships/hyperlink" Target="https://edgeservices.bing.com/edgesvc/chat?udsframed=1&amp;form=SHORUN&amp;clientscopes=chat,noheader,channelstable,ntpquery,devtoolsapi,udsinwin10,udsdlpconsent,udsarefresh,cspgrd,&amp;shellsig=22a68bac5d044a30448be7ba414d96c04191e16b&amp;setlang=en-US&amp;lightschemeovr=1#sjevt%7CDiscover.Chat.SydneyClickPageCitation%7Cadpclick%7C1%7Ccff6d7f6-3686-4ae1-8ef0-505d63f9a858" TargetMode="External"/><Relationship Id="rId1" Type="http://schemas.openxmlformats.org/officeDocument/2006/relationships/notesMaster" Target="../notesMasters/notesMaster1.xml"/><Relationship Id="rId6"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0%7Cb9f5770b-090d-4597-bbf5-b54806b71479" TargetMode="External"/><Relationship Id="rId11"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1%7C62cfd1d4-804e-4964-a250-4360a75b1bad" TargetMode="External"/><Relationship Id="rId5"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1%7C731b050e-9475-4575-8899-554198ff7c91" TargetMode="External"/><Relationship Id="rId15" Type="http://schemas.openxmlformats.org/officeDocument/2006/relationships/hyperlink" Target="https://edgeservices.bing.com/edgesvc/chat?udsframed=1&amp;form=SHORUN&amp;clientscopes=chat,noheader,channelstable,ntpquery,devtoolsapi,udsinwin10,udsdlpconsent,udsarefresh,cspgrd,&amp;shellsig=22a68bac5d044a30448be7ba414d96c04191e16b&amp;setlang=en-US&amp;lightschemeovr=1#sjevt%7CDiscover.Chat.SydneyClickPageCitation%7Cadpclick%7C0%7Ccff6d7f6-3686-4ae1-8ef0-505d63f9a858" TargetMode="External"/><Relationship Id="rId10"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0%7C62cfd1d4-804e-4964-a250-4360a75b1bad" TargetMode="External"/><Relationship Id="rId4"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0%7C731b050e-9475-4575-8899-554198ff7c91" TargetMode="External"/><Relationship Id="rId9"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3%7Cb9f5770b-090d-4597-bbf5-b54806b71479" TargetMode="External"/><Relationship Id="rId14" Type="http://schemas.openxmlformats.org/officeDocument/2006/relationships/hyperlink" Target="https://edgeservices.bing.com/edgesvc/chat?udsframed=1&amp;form=SHORUN&amp;clientscopes=chat,noheader,channelstable,ntpquery,devtoolsapi,udsinwin10,udsdlpconsent,udscstart,cspgrd,&amp;shellsig=2cf73c482c2ba5016da7b8f6ef50c3bbd997c8aa&amp;setlang=en-US&amp;lightschemeovr=1#sjevt%7CDiscover.Chat.SydneyClickPageCitation%7Cadpclick%7C2%7Cb7382a8d-0ef5-484c-bbe8-36b8b9303a8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Punto de vista de ITSA </a:t>
            </a:r>
            <a:r>
              <a:rPr lang="en-US" dirty="0" err="1"/>
              <a:t>acerca</a:t>
            </a:r>
            <a:r>
              <a:rPr lang="en-US" dirty="0"/>
              <a:t> de </a:t>
            </a:r>
            <a:r>
              <a:rPr lang="en-US" dirty="0" err="1"/>
              <a:t>los</a:t>
            </a:r>
            <a:r>
              <a:rPr lang="en-US" dirty="0"/>
              <a:t> </a:t>
            </a:r>
            <a:r>
              <a:rPr lang="en-US" dirty="0" err="1"/>
              <a:t>programas</a:t>
            </a:r>
            <a:r>
              <a:rPr lang="en-US" dirty="0"/>
              <a:t> de </a:t>
            </a:r>
            <a:r>
              <a:rPr lang="en-US" dirty="0" err="1"/>
              <a:t>trazabilidad</a:t>
            </a:r>
            <a:r>
              <a:rPr lang="en-US" dirty="0"/>
              <a:t> fiscal </a:t>
            </a:r>
            <a:r>
              <a:rPr lang="en-US" dirty="0" err="1"/>
              <a:t>usando</a:t>
            </a:r>
            <a:r>
              <a:rPr lang="en-US" dirty="0"/>
              <a:t> </a:t>
            </a:r>
            <a:r>
              <a:rPr lang="en-US" dirty="0" err="1"/>
              <a:t>estampillas</a:t>
            </a:r>
            <a:endParaRPr lang="LID4096" dirty="0"/>
          </a:p>
        </p:txBody>
      </p:sp>
      <p:sp>
        <p:nvSpPr>
          <p:cNvPr id="4" name="Slide Number Placeholder 3"/>
          <p:cNvSpPr>
            <a:spLocks noGrp="1"/>
          </p:cNvSpPr>
          <p:nvPr>
            <p:ph type="sldNum" sz="quarter" idx="5"/>
          </p:nvPr>
        </p:nvSpPr>
        <p:spPr/>
        <p:txBody>
          <a:bodyPr/>
          <a:lstStyle/>
          <a:p>
            <a:fld id="{06B0EB5A-B0F2-3E43-A63D-5020C2B72942}" type="slidenum">
              <a:rPr lang="en-CL" smtClean="0"/>
              <a:t>1</a:t>
            </a:fld>
            <a:endParaRPr lang="en-CL"/>
          </a:p>
        </p:txBody>
      </p:sp>
    </p:spTree>
    <p:extLst>
      <p:ext uri="{BB962C8B-B14F-4D97-AF65-F5344CB8AC3E}">
        <p14:creationId xmlns:p14="http://schemas.microsoft.com/office/powerpoint/2010/main" val="219415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3629" rtl="0" eaLnBrk="1" fontAlgn="auto" latinLnBrk="0" hangingPunct="1">
              <a:lnSpc>
                <a:spcPct val="100000"/>
              </a:lnSpc>
              <a:spcBef>
                <a:spcPts val="0"/>
              </a:spcBef>
              <a:spcAft>
                <a:spcPts val="0"/>
              </a:spcAft>
              <a:buClrTx/>
              <a:buSzTx/>
              <a:buFontTx/>
              <a:buNone/>
              <a:tabLst/>
              <a:defRPr/>
            </a:pPr>
            <a:fld id="{BFE2FBE0-143B-4E75-94EA-8B0FD21518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29"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75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Argentina export to Chile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3629" rtl="0" eaLnBrk="1" fontAlgn="auto" latinLnBrk="0" hangingPunct="1">
              <a:lnSpc>
                <a:spcPct val="100000"/>
              </a:lnSpc>
              <a:spcBef>
                <a:spcPts val="0"/>
              </a:spcBef>
              <a:spcAft>
                <a:spcPts val="0"/>
              </a:spcAft>
              <a:buClrTx/>
              <a:buSzTx/>
              <a:buFontTx/>
              <a:buNone/>
              <a:tabLst/>
              <a:defRPr/>
            </a:pPr>
            <a:fld id="{BFE2FBE0-143B-4E75-94EA-8B0FD21518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29"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37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3629" rtl="0" eaLnBrk="1" fontAlgn="auto" latinLnBrk="0" hangingPunct="1">
              <a:lnSpc>
                <a:spcPct val="100000"/>
              </a:lnSpc>
              <a:spcBef>
                <a:spcPts val="0"/>
              </a:spcBef>
              <a:spcAft>
                <a:spcPts val="0"/>
              </a:spcAft>
              <a:buClrTx/>
              <a:buSzTx/>
              <a:buFontTx/>
              <a:buNone/>
              <a:tabLst/>
              <a:defRPr/>
            </a:pPr>
            <a:fld id="{BFE2FBE0-143B-4E75-94EA-8B0FD21518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29"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50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Local </a:t>
            </a:r>
            <a:r>
              <a:rPr lang="en-US" sz="1200" b="0" i="0" u="none" strike="noStrike" kern="1200" baseline="0">
                <a:solidFill>
                  <a:schemeClr val="tx1"/>
                </a:solidFill>
                <a:latin typeface="+mn-lt"/>
                <a:ea typeface="+mn-ea"/>
                <a:cs typeface="+mn-cs"/>
              </a:rPr>
              <a:t>Argentinian</a:t>
            </a:r>
            <a:r>
              <a:rPr lang="en-US" sz="1200" b="0" i="0" u="none" strike="noStrike" kern="1200" baseline="0" dirty="0">
                <a:solidFill>
                  <a:schemeClr val="tx1"/>
                </a:solidFill>
                <a:latin typeface="+mn-lt"/>
                <a:ea typeface="+mn-ea"/>
                <a:cs typeface="+mn-cs"/>
              </a:rPr>
              <a:t> found in Chile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Authority in </a:t>
            </a:r>
            <a:r>
              <a:rPr lang="en-US" sz="1200" b="0" i="0" u="none" strike="noStrike" kern="1200" baseline="0">
                <a:solidFill>
                  <a:schemeClr val="tx1"/>
                </a:solidFill>
                <a:latin typeface="+mn-lt"/>
                <a:ea typeface="+mn-ea"/>
                <a:cs typeface="+mn-cs"/>
              </a:rPr>
              <a:t>Chile</a:t>
            </a:r>
            <a:r>
              <a:rPr lang="en-US" sz="1200" b="0" i="0" u="none" strike="noStrike" kern="1200" baseline="0" dirty="0">
                <a:solidFill>
                  <a:schemeClr val="tx1"/>
                </a:solidFill>
                <a:latin typeface="+mn-lt"/>
                <a:ea typeface="+mn-ea"/>
                <a:cs typeface="+mn-cs"/>
              </a:rPr>
              <a:t> queries the GISFP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Argentinian auth founds it valid in </a:t>
            </a:r>
            <a:r>
              <a:rPr lang="en-US" sz="1200" b="0" i="0" u="none" strike="noStrike" kern="1200" baseline="0">
                <a:solidFill>
                  <a:schemeClr val="tx1"/>
                </a:solidFill>
                <a:latin typeface="+mn-lt"/>
                <a:ea typeface="+mn-ea"/>
                <a:cs typeface="+mn-cs"/>
              </a:rPr>
              <a:t>Argentina</a:t>
            </a: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Art 24. FCTC assistance and cooperation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3629" rtl="0" eaLnBrk="1" fontAlgn="auto" latinLnBrk="0" hangingPunct="1">
              <a:lnSpc>
                <a:spcPct val="100000"/>
              </a:lnSpc>
              <a:spcBef>
                <a:spcPts val="0"/>
              </a:spcBef>
              <a:spcAft>
                <a:spcPts val="0"/>
              </a:spcAft>
              <a:buClrTx/>
              <a:buSzTx/>
              <a:buFontTx/>
              <a:buNone/>
              <a:tabLst/>
              <a:defRPr/>
            </a:pPr>
            <a:fld id="{BFE2FBE0-143B-4E75-94EA-8B0FD21518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29"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96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H" sz="1200" b="1" dirty="0" err="1">
                <a:solidFill>
                  <a:srgbClr val="5C0A3A"/>
                </a:solidFill>
              </a:rPr>
              <a:t>Existing</a:t>
            </a:r>
            <a:r>
              <a:rPr lang="fr-CH" sz="1200" b="1" dirty="0">
                <a:solidFill>
                  <a:srgbClr val="5C0A3A"/>
                </a:solidFill>
              </a:rPr>
              <a:t> </a:t>
            </a:r>
            <a:r>
              <a:rPr lang="fr-CH" sz="1200" b="1" dirty="0" err="1">
                <a:solidFill>
                  <a:srgbClr val="5C0A3A"/>
                </a:solidFill>
              </a:rPr>
              <a:t>tax</a:t>
            </a:r>
            <a:r>
              <a:rPr lang="fr-CH" sz="1200" b="1" dirty="0">
                <a:solidFill>
                  <a:srgbClr val="5C0A3A"/>
                </a:solidFill>
              </a:rPr>
              <a:t> </a:t>
            </a:r>
            <a:r>
              <a:rPr lang="fr-CH" sz="1200" b="1" dirty="0" err="1">
                <a:solidFill>
                  <a:srgbClr val="5C0A3A"/>
                </a:solidFill>
              </a:rPr>
              <a:t>stamp</a:t>
            </a:r>
            <a:r>
              <a:rPr lang="fr-CH" sz="1200" b="1" dirty="0">
                <a:solidFill>
                  <a:srgbClr val="5C0A3A"/>
                </a:solidFill>
              </a:rPr>
              <a:t> programmes can </a:t>
            </a:r>
            <a:r>
              <a:rPr lang="fr-CH" sz="1200" b="1" dirty="0" err="1">
                <a:solidFill>
                  <a:srgbClr val="5C0A3A"/>
                </a:solidFill>
              </a:rPr>
              <a:t>technically</a:t>
            </a:r>
            <a:r>
              <a:rPr lang="fr-CH" sz="1200" b="1" dirty="0">
                <a:solidFill>
                  <a:srgbClr val="5C0A3A"/>
                </a:solidFill>
              </a:rPr>
              <a:t> </a:t>
            </a:r>
            <a:r>
              <a:rPr lang="fr-CH" sz="1200" b="1" dirty="0" err="1">
                <a:solidFill>
                  <a:srgbClr val="5C0A3A"/>
                </a:solidFill>
              </a:rPr>
              <a:t>comply</a:t>
            </a:r>
            <a:r>
              <a:rPr lang="fr-CH" sz="1200" b="1" dirty="0">
                <a:solidFill>
                  <a:srgbClr val="5C0A3A"/>
                </a:solidFill>
              </a:rPr>
              <a:t> </a:t>
            </a:r>
            <a:r>
              <a:rPr lang="fr-CH" sz="1200" b="1" dirty="0" err="1">
                <a:solidFill>
                  <a:srgbClr val="5C0A3A"/>
                </a:solidFill>
              </a:rPr>
              <a:t>with</a:t>
            </a:r>
            <a:r>
              <a:rPr lang="fr-CH" sz="1200" b="1" dirty="0">
                <a:solidFill>
                  <a:srgbClr val="5C0A3A"/>
                </a:solidFill>
              </a:rPr>
              <a:t> and </a:t>
            </a:r>
            <a:r>
              <a:rPr lang="fr-CH" sz="1200" b="1" dirty="0" err="1">
                <a:solidFill>
                  <a:srgbClr val="5C0A3A"/>
                </a:solidFill>
              </a:rPr>
              <a:t>participate</a:t>
            </a:r>
            <a:r>
              <a:rPr lang="fr-CH" sz="1200" b="1" dirty="0">
                <a:solidFill>
                  <a:srgbClr val="5C0A3A"/>
                </a:solidFill>
              </a:rPr>
              <a:t> in the global WHO </a:t>
            </a:r>
            <a:r>
              <a:rPr lang="fr-CH" sz="1200" b="1" dirty="0" err="1">
                <a:solidFill>
                  <a:srgbClr val="5C0A3A"/>
                </a:solidFill>
              </a:rPr>
              <a:t>track</a:t>
            </a:r>
            <a:r>
              <a:rPr lang="fr-CH" sz="1200" b="1" dirty="0">
                <a:solidFill>
                  <a:srgbClr val="5C0A3A"/>
                </a:solidFill>
              </a:rPr>
              <a:t> and trace </a:t>
            </a:r>
            <a:r>
              <a:rPr lang="fr-CH" sz="1200" b="1" dirty="0" err="1">
                <a:solidFill>
                  <a:srgbClr val="5C0A3A"/>
                </a:solidFill>
              </a:rPr>
              <a:t>regime</a:t>
            </a:r>
            <a:r>
              <a:rPr lang="fr-CH" sz="1200" b="1" dirty="0">
                <a:solidFill>
                  <a:srgbClr val="5C0A3A"/>
                </a:solidFill>
              </a:rPr>
              <a:t>, </a:t>
            </a:r>
            <a:r>
              <a:rPr lang="fr-CH" sz="1200" b="1" dirty="0" err="1">
                <a:solidFill>
                  <a:srgbClr val="5C0A3A"/>
                </a:solidFill>
              </a:rPr>
              <a:t>provided</a:t>
            </a:r>
            <a:r>
              <a:rPr lang="fr-CH" sz="1200" b="1" dirty="0">
                <a:solidFill>
                  <a:srgbClr val="5C0A3A"/>
                </a:solidFill>
              </a:rPr>
              <a:t> </a:t>
            </a:r>
            <a:r>
              <a:rPr lang="fr-CH" sz="1200" b="1" dirty="0" err="1">
                <a:solidFill>
                  <a:srgbClr val="5C0A3A"/>
                </a:solidFill>
              </a:rPr>
              <a:t>that</a:t>
            </a:r>
            <a:r>
              <a:rPr lang="fr-CH" sz="1200" b="1" dirty="0">
                <a:solidFill>
                  <a:srgbClr val="5C0A3A"/>
                </a:solidFill>
              </a:rPr>
              <a:t>:</a:t>
            </a:r>
          </a:p>
          <a:p>
            <a:pPr marL="342900" indent="-342900">
              <a:spcAft>
                <a:spcPts val="600"/>
              </a:spcAft>
              <a:buFont typeface="+mj-lt"/>
              <a:buAutoNum type="arabicPeriod"/>
            </a:pPr>
            <a:endParaRPr lang="fr-CH" sz="1200" b="1" dirty="0">
              <a:solidFill>
                <a:srgbClr val="5C0A3A"/>
              </a:solidFill>
            </a:endParaRPr>
          </a:p>
          <a:p>
            <a:pPr marL="342900" indent="-342900">
              <a:spcAft>
                <a:spcPts val="600"/>
              </a:spcAft>
              <a:buFont typeface="+mj-lt"/>
              <a:buAutoNum type="arabicPeriod"/>
            </a:pPr>
            <a:r>
              <a:rPr lang="fr-CH" sz="1400" dirty="0" err="1"/>
              <a:t>Tax</a:t>
            </a:r>
            <a:r>
              <a:rPr lang="fr-CH" sz="1400" dirty="0"/>
              <a:t> </a:t>
            </a:r>
            <a:r>
              <a:rPr lang="fr-CH" sz="1400" dirty="0" err="1"/>
              <a:t>stamps</a:t>
            </a:r>
            <a:r>
              <a:rPr lang="fr-CH" sz="1400" dirty="0"/>
              <a:t> have unique IDs, </a:t>
            </a:r>
            <a:r>
              <a:rPr lang="fr-CH" sz="1400" dirty="0" err="1"/>
              <a:t>complying</a:t>
            </a:r>
            <a:r>
              <a:rPr lang="fr-CH" sz="1400" dirty="0"/>
              <a:t> </a:t>
            </a:r>
            <a:r>
              <a:rPr lang="fr-CH" sz="1400" dirty="0" err="1"/>
              <a:t>with</a:t>
            </a:r>
            <a:r>
              <a:rPr lang="fr-CH" sz="1400" dirty="0"/>
              <a:t> </a:t>
            </a:r>
            <a:r>
              <a:rPr lang="fr-CH" sz="1400" dirty="0" err="1"/>
              <a:t>globally</a:t>
            </a:r>
            <a:r>
              <a:rPr lang="fr-CH" sz="1400" dirty="0"/>
              <a:t> unique </a:t>
            </a:r>
            <a:r>
              <a:rPr lang="fr-CH" sz="1400" dirty="0" err="1"/>
              <a:t>numbering</a:t>
            </a:r>
            <a:r>
              <a:rPr lang="fr-CH" sz="1400" dirty="0"/>
              <a:t> </a:t>
            </a:r>
            <a:r>
              <a:rPr lang="fr-CH" sz="1400" dirty="0" err="1"/>
              <a:t>schemes</a:t>
            </a:r>
            <a:r>
              <a:rPr lang="fr-CH" sz="1400" dirty="0"/>
              <a:t>, </a:t>
            </a:r>
            <a:br>
              <a:rPr lang="fr-CH" sz="1400" dirty="0"/>
            </a:br>
            <a:r>
              <a:rPr lang="fr-CH" sz="1400" dirty="0"/>
              <a:t>e.g. </a:t>
            </a:r>
            <a:r>
              <a:rPr lang="fr-CH" sz="1400" dirty="0" err="1"/>
              <a:t>through</a:t>
            </a:r>
            <a:r>
              <a:rPr lang="fr-CH" sz="1400" dirty="0"/>
              <a:t> a country-</a:t>
            </a:r>
            <a:r>
              <a:rPr lang="fr-CH" sz="1400" dirty="0" err="1"/>
              <a:t>specific</a:t>
            </a:r>
            <a:r>
              <a:rPr lang="fr-CH" sz="1400" dirty="0"/>
              <a:t> </a:t>
            </a:r>
            <a:r>
              <a:rPr lang="fr-CH" sz="1400" dirty="0" err="1"/>
              <a:t>prefix</a:t>
            </a:r>
            <a:r>
              <a:rPr lang="fr-CH" sz="1400" dirty="0"/>
              <a:t> (ISO 15459): «Country-</a:t>
            </a:r>
            <a:r>
              <a:rPr lang="fr-CH" sz="1400" dirty="0" err="1"/>
              <a:t>Prefix</a:t>
            </a:r>
            <a:r>
              <a:rPr lang="fr-CH" sz="1400" dirty="0"/>
              <a:t>» + «X</a:t>
            </a:r>
            <a:r>
              <a:rPr lang="fr-CH" sz="1400" baseline="-25000" dirty="0"/>
              <a:t>1</a:t>
            </a:r>
            <a:r>
              <a:rPr lang="fr-CH" sz="1400" dirty="0"/>
              <a:t>X</a:t>
            </a:r>
            <a:r>
              <a:rPr lang="fr-CH" sz="1400" baseline="-25000" dirty="0"/>
              <a:t>2</a:t>
            </a:r>
            <a:r>
              <a:rPr lang="fr-CH" sz="1400" dirty="0"/>
              <a:t>X</a:t>
            </a:r>
            <a:r>
              <a:rPr lang="fr-CH" sz="1400" baseline="-25000" dirty="0"/>
              <a:t>3</a:t>
            </a:r>
            <a:r>
              <a:rPr lang="fr-CH" sz="1400" dirty="0"/>
              <a:t>X</a:t>
            </a:r>
            <a:r>
              <a:rPr lang="fr-CH" sz="1400" baseline="-25000" dirty="0"/>
              <a:t>4</a:t>
            </a:r>
            <a:r>
              <a:rPr lang="fr-CH" sz="1400" dirty="0"/>
              <a:t>….»</a:t>
            </a:r>
          </a:p>
          <a:p>
            <a:pPr lvl="1">
              <a:spcBef>
                <a:spcPts val="0"/>
              </a:spcBef>
              <a:spcAft>
                <a:spcPts val="600"/>
              </a:spcAft>
            </a:pPr>
            <a:r>
              <a:rPr lang="fr-CH" sz="1200" dirty="0" err="1"/>
              <a:t>Prefix</a:t>
            </a:r>
            <a:r>
              <a:rPr lang="fr-CH" sz="1200" dirty="0"/>
              <a:t> can </a:t>
            </a:r>
            <a:r>
              <a:rPr lang="fr-CH" sz="1200" dirty="0" err="1"/>
              <a:t>be</a:t>
            </a:r>
            <a:r>
              <a:rPr lang="fr-CH" sz="1200" dirty="0"/>
              <a:t> </a:t>
            </a:r>
            <a:r>
              <a:rPr lang="fr-CH" sz="1200" dirty="0" err="1"/>
              <a:t>requested</a:t>
            </a:r>
            <a:r>
              <a:rPr lang="fr-CH" sz="1200" dirty="0"/>
              <a:t> by the revenue </a:t>
            </a:r>
            <a:r>
              <a:rPr lang="fr-CH" sz="1200" dirty="0" err="1"/>
              <a:t>authority</a:t>
            </a:r>
            <a:r>
              <a:rPr lang="fr-CH" sz="1200" dirty="0"/>
              <a:t> to AIM, or can use </a:t>
            </a:r>
            <a:r>
              <a:rPr lang="fr-CH" sz="1200" dirty="0" err="1"/>
              <a:t>ITSA’s</a:t>
            </a:r>
            <a:r>
              <a:rPr lang="fr-CH" sz="1200" dirty="0"/>
              <a:t> </a:t>
            </a:r>
            <a:r>
              <a:rPr lang="fr-CH" sz="1200" dirty="0" err="1"/>
              <a:t>prefix</a:t>
            </a:r>
            <a:r>
              <a:rPr lang="fr-CH" sz="1200" dirty="0"/>
              <a:t> (WAA)</a:t>
            </a:r>
          </a:p>
          <a:p>
            <a:pPr lvl="1">
              <a:spcBef>
                <a:spcPts val="0"/>
              </a:spcBef>
              <a:spcAft>
                <a:spcPts val="600"/>
              </a:spcAft>
            </a:pPr>
            <a:r>
              <a:rPr lang="fr-CH" sz="1200" dirty="0"/>
              <a:t>Short-</a:t>
            </a:r>
            <a:r>
              <a:rPr lang="fr-CH" sz="1200" dirty="0" err="1"/>
              <a:t>term</a:t>
            </a:r>
            <a:r>
              <a:rPr lang="fr-CH" sz="1200" dirty="0"/>
              <a:t> </a:t>
            </a:r>
            <a:r>
              <a:rPr lang="fr-CH" sz="1200" dirty="0" err="1"/>
              <a:t>workaround</a:t>
            </a:r>
            <a:r>
              <a:rPr lang="fr-CH" sz="1200" dirty="0"/>
              <a:t>: the </a:t>
            </a:r>
            <a:r>
              <a:rPr lang="fr-CH" sz="1200" dirty="0" err="1"/>
              <a:t>identity</a:t>
            </a:r>
            <a:r>
              <a:rPr lang="fr-CH" sz="1200" dirty="0"/>
              <a:t> of the </a:t>
            </a:r>
            <a:r>
              <a:rPr lang="fr-CH" sz="1200" dirty="0" err="1"/>
              <a:t>target</a:t>
            </a:r>
            <a:r>
              <a:rPr lang="fr-CH" sz="1200" dirty="0"/>
              <a:t> country </a:t>
            </a:r>
            <a:r>
              <a:rPr lang="fr-CH" sz="1200" dirty="0" err="1"/>
              <a:t>is</a:t>
            </a:r>
            <a:r>
              <a:rPr lang="fr-CH" sz="1200" dirty="0"/>
              <a:t> </a:t>
            </a:r>
            <a:r>
              <a:rPr lang="fr-CH" sz="1200" dirty="0" err="1"/>
              <a:t>clearly</a:t>
            </a:r>
            <a:r>
              <a:rPr lang="fr-CH" sz="1200" dirty="0"/>
              <a:t> visible on the </a:t>
            </a:r>
            <a:r>
              <a:rPr lang="fr-CH" sz="1200" dirty="0" err="1"/>
              <a:t>stamp</a:t>
            </a:r>
            <a:r>
              <a:rPr lang="fr-CH" sz="1200" dirty="0"/>
              <a:t> («pattern»)</a:t>
            </a:r>
          </a:p>
          <a:p>
            <a:pPr marL="342900" indent="-342900">
              <a:spcAft>
                <a:spcPts val="600"/>
              </a:spcAft>
              <a:buFont typeface="+mj-lt"/>
              <a:buAutoNum type="arabicPeriod"/>
            </a:pPr>
            <a:r>
              <a:rPr lang="fr-CH" sz="1400" dirty="0"/>
              <a:t>The T&amp;T </a:t>
            </a:r>
            <a:r>
              <a:rPr lang="fr-CH" sz="1400" dirty="0" err="1"/>
              <a:t>database</a:t>
            </a:r>
            <a:r>
              <a:rPr lang="fr-CH" sz="1400" dirty="0"/>
              <a:t> records </a:t>
            </a:r>
            <a:r>
              <a:rPr lang="fr-CH" sz="1400" dirty="0" err="1"/>
              <a:t>detailed</a:t>
            </a:r>
            <a:r>
              <a:rPr lang="fr-CH" sz="1400" dirty="0"/>
              <a:t> activation information </a:t>
            </a:r>
            <a:r>
              <a:rPr lang="fr-CH" sz="1400" dirty="0" err="1"/>
              <a:t>associated</a:t>
            </a:r>
            <a:r>
              <a:rPr lang="fr-CH" sz="1400" dirty="0"/>
              <a:t> to </a:t>
            </a:r>
            <a:r>
              <a:rPr lang="fr-CH" sz="1400" dirty="0" err="1"/>
              <a:t>each</a:t>
            </a:r>
            <a:r>
              <a:rPr lang="fr-CH" sz="1400" dirty="0"/>
              <a:t> ID (manufacturer, brand, date of </a:t>
            </a:r>
            <a:r>
              <a:rPr lang="fr-CH" sz="1400" dirty="0" err="1"/>
              <a:t>manufacturing</a:t>
            </a:r>
            <a:r>
              <a:rPr lang="fr-CH" sz="1400" dirty="0"/>
              <a:t>, etc.) and has </a:t>
            </a:r>
            <a:r>
              <a:rPr lang="fr-CH" sz="1400" dirty="0" err="1"/>
              <a:t>search</a:t>
            </a:r>
            <a:r>
              <a:rPr lang="fr-CH" sz="1400" dirty="0"/>
              <a:t> </a:t>
            </a:r>
            <a:r>
              <a:rPr lang="fr-CH" sz="1400" dirty="0" err="1"/>
              <a:t>capabilities</a:t>
            </a:r>
            <a:endParaRPr lang="fr-CH" sz="1400" dirty="0"/>
          </a:p>
          <a:p>
            <a:pPr marL="342900" indent="-342900">
              <a:spcAft>
                <a:spcPts val="600"/>
              </a:spcAft>
              <a:buFont typeface="+mj-lt"/>
              <a:buAutoNum type="arabicPeriod"/>
            </a:pPr>
            <a:r>
              <a:rPr lang="fr-CH" sz="1400" dirty="0"/>
              <a:t>No </a:t>
            </a:r>
            <a:r>
              <a:rPr lang="fr-CH" sz="1400" dirty="0" err="1"/>
              <a:t>products</a:t>
            </a:r>
            <a:r>
              <a:rPr lang="fr-CH" sz="1400" dirty="0"/>
              <a:t> </a:t>
            </a:r>
            <a:r>
              <a:rPr lang="fr-CH" sz="1400" dirty="0" err="1"/>
              <a:t>should</a:t>
            </a:r>
            <a:r>
              <a:rPr lang="fr-CH" sz="1400" dirty="0"/>
              <a:t> </a:t>
            </a:r>
            <a:r>
              <a:rPr lang="fr-CH" sz="1400" dirty="0" err="1"/>
              <a:t>be</a:t>
            </a:r>
            <a:r>
              <a:rPr lang="fr-CH" sz="1400" dirty="0"/>
              <a:t> </a:t>
            </a:r>
            <a:r>
              <a:rPr lang="fr-CH" sz="1400" dirty="0" err="1"/>
              <a:t>manufactured</a:t>
            </a:r>
            <a:r>
              <a:rPr lang="fr-CH" sz="1400" dirty="0"/>
              <a:t> in the country </a:t>
            </a:r>
            <a:r>
              <a:rPr lang="fr-CH" sz="1400" dirty="0" err="1"/>
              <a:t>unmarked</a:t>
            </a:r>
            <a:r>
              <a:rPr lang="fr-CH" sz="1400" dirty="0"/>
              <a:t> </a:t>
            </a:r>
            <a:r>
              <a:rPr lang="fr-CH" sz="1400" dirty="0">
                <a:sym typeface="Wingdings" panose="05000000000000000000" pitchFamily="2" charset="2"/>
              </a:rPr>
              <a:t> </a:t>
            </a:r>
            <a:r>
              <a:rPr lang="fr-CH" sz="1400" dirty="0" err="1">
                <a:sym typeface="Wingdings" panose="05000000000000000000" pitchFamily="2" charset="2"/>
              </a:rPr>
              <a:t>require</a:t>
            </a:r>
            <a:r>
              <a:rPr lang="fr-CH" sz="1400" dirty="0">
                <a:sym typeface="Wingdings" panose="05000000000000000000" pitchFamily="2" charset="2"/>
              </a:rPr>
              <a:t> «export» </a:t>
            </a:r>
            <a:r>
              <a:rPr lang="fr-CH" sz="1400" dirty="0" err="1">
                <a:sym typeface="Wingdings" panose="05000000000000000000" pitchFamily="2" charset="2"/>
              </a:rPr>
              <a:t>stamp</a:t>
            </a:r>
            <a:r>
              <a:rPr lang="fr-CH" sz="1400" dirty="0">
                <a:sym typeface="Wingdings" panose="05000000000000000000" pitchFamily="2" charset="2"/>
              </a:rPr>
              <a:t> </a:t>
            </a:r>
            <a:r>
              <a:rPr lang="fr-CH" sz="1400" dirty="0" err="1">
                <a:sym typeface="Wingdings" panose="05000000000000000000" pitchFamily="2" charset="2"/>
              </a:rPr>
              <a:t>aimed</a:t>
            </a:r>
            <a:r>
              <a:rPr lang="fr-CH" sz="1400" dirty="0">
                <a:sym typeface="Wingdings" panose="05000000000000000000" pitchFamily="2" charset="2"/>
              </a:rPr>
              <a:t> for destination countries </a:t>
            </a:r>
            <a:r>
              <a:rPr lang="fr-CH" sz="1400" dirty="0" err="1">
                <a:sym typeface="Wingdings" panose="05000000000000000000" pitchFamily="2" charset="2"/>
              </a:rPr>
              <a:t>that</a:t>
            </a:r>
            <a:r>
              <a:rPr lang="fr-CH" sz="1400" dirty="0">
                <a:sym typeface="Wingdings" panose="05000000000000000000" pitchFamily="2" charset="2"/>
              </a:rPr>
              <a:t> do not use a </a:t>
            </a:r>
            <a:r>
              <a:rPr lang="fr-CH" sz="1400" dirty="0" err="1">
                <a:sym typeface="Wingdings" panose="05000000000000000000" pitchFamily="2" charset="2"/>
              </a:rPr>
              <a:t>tax</a:t>
            </a:r>
            <a:r>
              <a:rPr lang="fr-CH" sz="1400" dirty="0">
                <a:sym typeface="Wingdings" panose="05000000000000000000" pitchFamily="2" charset="2"/>
              </a:rPr>
              <a:t> </a:t>
            </a:r>
            <a:r>
              <a:rPr lang="fr-CH" sz="1400" dirty="0" err="1">
                <a:sym typeface="Wingdings" panose="05000000000000000000" pitchFamily="2" charset="2"/>
              </a:rPr>
              <a:t>stamp</a:t>
            </a:r>
            <a:endParaRPr lang="fr-CH" sz="1400" dirty="0"/>
          </a:p>
          <a:p>
            <a:pPr marL="0" marR="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4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3629" rtl="0" eaLnBrk="1" fontAlgn="auto" latinLnBrk="0" hangingPunct="1">
              <a:lnSpc>
                <a:spcPct val="100000"/>
              </a:lnSpc>
              <a:spcBef>
                <a:spcPts val="0"/>
              </a:spcBef>
              <a:spcAft>
                <a:spcPts val="0"/>
              </a:spcAft>
              <a:buClrTx/>
              <a:buSzTx/>
              <a:buFontTx/>
              <a:buNone/>
              <a:tabLst/>
              <a:defRPr/>
            </a:pPr>
            <a:fld id="{BFE2FBE0-143B-4E75-94EA-8B0FD21518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29"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95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36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7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58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87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Antecedentes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acerca</a:t>
            </a:r>
            <a:r>
              <a:rPr lang="en-US" b="0" i="0" dirty="0">
                <a:solidFill>
                  <a:srgbClr val="202122"/>
                </a:solidFill>
                <a:effectLst/>
                <a:latin typeface="Arial" panose="020B0604020202020204" pitchFamily="34" charset="0"/>
              </a:rPr>
              <a:t> de la </a:t>
            </a:r>
            <a:r>
              <a:rPr lang="en-US" b="0" i="0" dirty="0" err="1">
                <a:solidFill>
                  <a:srgbClr val="202122"/>
                </a:solidFill>
                <a:effectLst/>
                <a:latin typeface="Arial" panose="020B0604020202020204" pitchFamily="34" charset="0"/>
              </a:rPr>
              <a:t>convención</a:t>
            </a:r>
            <a:r>
              <a:rPr lang="en-US" b="0" i="0" dirty="0">
                <a:solidFill>
                  <a:srgbClr val="202122"/>
                </a:solidFill>
                <a:effectLst/>
                <a:latin typeface="Arial" panose="020B0604020202020204" pitchFamily="34" charset="0"/>
              </a:rPr>
              <a:t> y </a:t>
            </a:r>
            <a:r>
              <a:rPr lang="en-US" b="0" i="0" dirty="0" err="1">
                <a:solidFill>
                  <a:srgbClr val="202122"/>
                </a:solidFill>
                <a:effectLst/>
                <a:latin typeface="Arial" panose="020B0604020202020204" pitchFamily="34" charset="0"/>
              </a:rPr>
              <a:t>el</a:t>
            </a:r>
            <a:r>
              <a:rPr lang="en-US" b="0" i="0" dirty="0">
                <a:solidFill>
                  <a:srgbClr val="202122"/>
                </a:solidFill>
                <a:effectLst/>
                <a:latin typeface="Arial" panose="020B0604020202020204" pitchFamily="34" charset="0"/>
              </a:rPr>
              <a:t> protocol:</a:t>
            </a:r>
          </a:p>
          <a:p>
            <a:r>
              <a:rPr lang="en-US" b="0" i="0" dirty="0">
                <a:solidFill>
                  <a:srgbClr val="202122"/>
                </a:solidFill>
                <a:effectLst/>
                <a:latin typeface="Arial" panose="020B0604020202020204" pitchFamily="34" charset="0"/>
              </a:rPr>
              <a:t>The treaty came into force on 27 February 2005</a:t>
            </a:r>
          </a:p>
          <a:p>
            <a:r>
              <a:rPr lang="en-US" b="0" i="0" dirty="0">
                <a:solidFill>
                  <a:srgbClr val="202122"/>
                </a:solidFill>
                <a:effectLst/>
                <a:latin typeface="Arial" panose="020B0604020202020204" pitchFamily="34" charset="0"/>
              </a:rPr>
              <a:t>The Protocol was concluded on 12 November 2012. It was opened for signature on 10 January 2013 and remained so until 9 January 2014. It was signed by 54 states and, as September 2018, has been ratified by or acceded to by 58 parties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1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06B0EB5A-B0F2-3E43-A63D-5020C2B72942}" type="slidenum">
              <a:rPr lang="en-CL" smtClean="0"/>
              <a:t>3</a:t>
            </a:fld>
            <a:endParaRPr lang="en-CL"/>
          </a:p>
        </p:txBody>
      </p:sp>
    </p:spTree>
    <p:extLst>
      <p:ext uri="{BB962C8B-B14F-4D97-AF65-F5344CB8AC3E}">
        <p14:creationId xmlns:p14="http://schemas.microsoft.com/office/powerpoint/2010/main" val="179246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solidFill>
                  <a:schemeClr val="accent4"/>
                </a:solidFill>
              </a:rPr>
              <a:t>The FCTC convention requires each party to consider, as appropriate, developing a practical tracking and tracing regime, whereas the Protocol </a:t>
            </a:r>
            <a:r>
              <a:rPr lang="en-US" sz="1200" i="1" dirty="0">
                <a:solidFill>
                  <a:schemeClr val="accent4"/>
                </a:solidFill>
              </a:rPr>
              <a:t>mandates</a:t>
            </a:r>
            <a:r>
              <a:rPr lang="en-US" sz="1200" dirty="0">
                <a:solidFill>
                  <a:schemeClr val="accent4"/>
                </a:solidFill>
              </a:rPr>
              <a:t> the implementation of such a regime. </a:t>
            </a:r>
          </a:p>
          <a:p>
            <a:r>
              <a:rPr lang="en-US" sz="1200" dirty="0">
                <a:solidFill>
                  <a:schemeClr val="accent4"/>
                </a:solidFill>
              </a:rPr>
              <a:t>Con </a:t>
            </a:r>
            <a:r>
              <a:rPr lang="en-US" sz="1200" dirty="0" err="1">
                <a:solidFill>
                  <a:schemeClr val="accent4"/>
                </a:solidFill>
              </a:rPr>
              <a:t>el</a:t>
            </a:r>
            <a:r>
              <a:rPr lang="en-US" sz="1200" dirty="0">
                <a:solidFill>
                  <a:schemeClr val="accent4"/>
                </a:solidFill>
              </a:rPr>
              <a:t> 10% de </a:t>
            </a:r>
            <a:r>
              <a:rPr lang="en-US" sz="1200" dirty="0" err="1">
                <a:solidFill>
                  <a:schemeClr val="accent4"/>
                </a:solidFill>
              </a:rPr>
              <a:t>ratificaciones</a:t>
            </a:r>
            <a:r>
              <a:rPr lang="en-US" sz="1200" dirty="0">
                <a:solidFill>
                  <a:schemeClr val="accent4"/>
                </a:solidFill>
              </a:rPr>
              <a:t> </a:t>
            </a:r>
            <a:r>
              <a:rPr lang="en-US" sz="1200" dirty="0" err="1">
                <a:solidFill>
                  <a:schemeClr val="accent4"/>
                </a:solidFill>
              </a:rPr>
              <a:t>alcanzada</a:t>
            </a:r>
            <a:r>
              <a:rPr lang="en-US" sz="1200" dirty="0">
                <a:solidFill>
                  <a:schemeClr val="accent4"/>
                </a:solidFill>
              </a:rPr>
              <a:t>, </a:t>
            </a:r>
            <a:r>
              <a:rPr lang="en-US" sz="1200" dirty="0" err="1">
                <a:solidFill>
                  <a:schemeClr val="accent4"/>
                </a:solidFill>
              </a:rPr>
              <a:t>el</a:t>
            </a:r>
            <a:r>
              <a:rPr lang="en-US" sz="1200" dirty="0">
                <a:solidFill>
                  <a:schemeClr val="accent4"/>
                </a:solidFill>
              </a:rPr>
              <a:t> protocol se </a:t>
            </a:r>
            <a:r>
              <a:rPr lang="en-US" sz="1200" dirty="0" err="1">
                <a:solidFill>
                  <a:schemeClr val="accent4"/>
                </a:solidFill>
              </a:rPr>
              <a:t>formaliza</a:t>
            </a:r>
            <a:r>
              <a:rPr lang="en-US" sz="1200" dirty="0">
                <a:solidFill>
                  <a:schemeClr val="accent4"/>
                </a:solidFill>
              </a:rPr>
              <a:t> y </a:t>
            </a:r>
            <a:r>
              <a:rPr lang="en-US" sz="1200" dirty="0" err="1">
                <a:solidFill>
                  <a:schemeClr val="accent4"/>
                </a:solidFill>
              </a:rPr>
              <a:t>pasa</a:t>
            </a:r>
            <a:r>
              <a:rPr lang="en-US" sz="1200" dirty="0">
                <a:solidFill>
                  <a:schemeClr val="accent4"/>
                </a:solidFill>
              </a:rPr>
              <a:t> a ser </a:t>
            </a:r>
            <a:r>
              <a:rPr lang="en-US" sz="1200" dirty="0" err="1">
                <a:solidFill>
                  <a:schemeClr val="accent4"/>
                </a:solidFill>
              </a:rPr>
              <a:t>mandatorio</a:t>
            </a:r>
            <a:r>
              <a:rPr lang="en-US" sz="1200" dirty="0">
                <a:solidFill>
                  <a:schemeClr val="accent4"/>
                </a:solidFill>
              </a:rPr>
              <a:t> para </a:t>
            </a:r>
            <a:r>
              <a:rPr lang="en-US" sz="1200" dirty="0" err="1">
                <a:solidFill>
                  <a:schemeClr val="accent4"/>
                </a:solidFill>
              </a:rPr>
              <a:t>los</a:t>
            </a:r>
            <a:r>
              <a:rPr lang="en-US" sz="1200" dirty="0">
                <a:solidFill>
                  <a:schemeClr val="accent4"/>
                </a:solidFill>
              </a:rPr>
              <a:t> </a:t>
            </a:r>
            <a:r>
              <a:rPr lang="en-US" sz="1200" dirty="0" err="1">
                <a:solidFill>
                  <a:schemeClr val="accent4"/>
                </a:solidFill>
              </a:rPr>
              <a:t>paises</a:t>
            </a:r>
            <a:r>
              <a:rPr lang="en-US" sz="1200" dirty="0">
                <a:solidFill>
                  <a:schemeClr val="accent4"/>
                </a:solidFill>
              </a:rPr>
              <a:t> </a:t>
            </a:r>
            <a:r>
              <a:rPr lang="en-US" sz="1200" dirty="0" err="1">
                <a:solidFill>
                  <a:schemeClr val="accent4"/>
                </a:solidFill>
              </a:rPr>
              <a:t>firmantes</a:t>
            </a:r>
            <a:endParaRPr lang="en-US" sz="1200" dirty="0">
              <a:solidFill>
                <a:schemeClr val="accent4"/>
              </a:solidFill>
            </a:endParaRPr>
          </a:p>
          <a:p>
            <a:r>
              <a:rPr lang="en-US" sz="1200" dirty="0" err="1">
                <a:solidFill>
                  <a:schemeClr val="accent4"/>
                </a:solidFill>
              </a:rPr>
              <a:t>Firma</a:t>
            </a:r>
            <a:r>
              <a:rPr lang="en-US" sz="1200" dirty="0">
                <a:solidFill>
                  <a:schemeClr val="accent4"/>
                </a:solidFill>
              </a:rPr>
              <a:t> se </a:t>
            </a:r>
            <a:r>
              <a:rPr lang="en-US" sz="1200" dirty="0" err="1">
                <a:solidFill>
                  <a:schemeClr val="accent4"/>
                </a:solidFill>
              </a:rPr>
              <a:t>compromete</a:t>
            </a:r>
            <a:r>
              <a:rPr lang="en-US" sz="1200" dirty="0">
                <a:solidFill>
                  <a:schemeClr val="accent4"/>
                </a:solidFill>
              </a:rPr>
              <a:t> al </a:t>
            </a:r>
            <a:r>
              <a:rPr lang="en-US" sz="1200" dirty="0" err="1">
                <a:solidFill>
                  <a:schemeClr val="accent4"/>
                </a:solidFill>
              </a:rPr>
              <a:t>pais</a:t>
            </a:r>
            <a:r>
              <a:rPr lang="en-US" sz="1200" dirty="0">
                <a:solidFill>
                  <a:schemeClr val="accent4"/>
                </a:solidFill>
              </a:rPr>
              <a:t> a </a:t>
            </a:r>
            <a:r>
              <a:rPr lang="en-US" sz="1200" dirty="0" err="1">
                <a:solidFill>
                  <a:schemeClr val="accent4"/>
                </a:solidFill>
              </a:rPr>
              <a:t>hacerlo</a:t>
            </a:r>
            <a:r>
              <a:rPr lang="en-US" sz="1200" dirty="0">
                <a:solidFill>
                  <a:schemeClr val="accent4"/>
                </a:solidFill>
              </a:rPr>
              <a:t> </a:t>
            </a:r>
            <a:r>
              <a:rPr lang="en-US" sz="1200" dirty="0" err="1">
                <a:solidFill>
                  <a:schemeClr val="accent4"/>
                </a:solidFill>
              </a:rPr>
              <a:t>parte</a:t>
            </a:r>
            <a:r>
              <a:rPr lang="en-US" sz="1200" dirty="0">
                <a:solidFill>
                  <a:schemeClr val="accent4"/>
                </a:solidFill>
              </a:rPr>
              <a:t> de </a:t>
            </a:r>
            <a:r>
              <a:rPr lang="en-US" sz="1200" dirty="0" err="1">
                <a:solidFill>
                  <a:schemeClr val="accent4"/>
                </a:solidFill>
              </a:rPr>
              <a:t>su</a:t>
            </a:r>
            <a:r>
              <a:rPr lang="en-US" sz="1200" dirty="0">
                <a:solidFill>
                  <a:schemeClr val="accent4"/>
                </a:solidFill>
              </a:rPr>
              <a:t> </a:t>
            </a:r>
            <a:r>
              <a:rPr lang="en-US" sz="1200" dirty="0" err="1">
                <a:solidFill>
                  <a:schemeClr val="accent4"/>
                </a:solidFill>
              </a:rPr>
              <a:t>legislación</a:t>
            </a:r>
            <a:r>
              <a:rPr lang="en-US" sz="1200" dirty="0">
                <a:solidFill>
                  <a:schemeClr val="accent4"/>
                </a:solidFill>
              </a:rPr>
              <a:t> (art. 8)</a:t>
            </a:r>
          </a:p>
          <a:p>
            <a:endParaRPr lang="en-US" sz="1200" dirty="0">
              <a:solidFill>
                <a:schemeClr val="accent4"/>
              </a:solidFill>
            </a:endParaRPr>
          </a:p>
          <a:p>
            <a:pPr>
              <a:spcAft>
                <a:spcPts val="600"/>
              </a:spcAft>
            </a:pPr>
            <a:r>
              <a:rPr lang="fr-CH" sz="1200" b="1" dirty="0" err="1">
                <a:solidFill>
                  <a:srgbClr val="5C0A3A"/>
                </a:solidFill>
              </a:rPr>
              <a:t>Existing</a:t>
            </a:r>
            <a:r>
              <a:rPr lang="fr-CH" sz="1200" b="1" dirty="0">
                <a:solidFill>
                  <a:srgbClr val="5C0A3A"/>
                </a:solidFill>
              </a:rPr>
              <a:t> </a:t>
            </a:r>
            <a:r>
              <a:rPr lang="fr-CH" sz="1200" b="1" dirty="0" err="1">
                <a:solidFill>
                  <a:srgbClr val="5C0A3A"/>
                </a:solidFill>
              </a:rPr>
              <a:t>tax</a:t>
            </a:r>
            <a:r>
              <a:rPr lang="fr-CH" sz="1200" b="1" dirty="0">
                <a:solidFill>
                  <a:srgbClr val="5C0A3A"/>
                </a:solidFill>
              </a:rPr>
              <a:t> </a:t>
            </a:r>
            <a:r>
              <a:rPr lang="fr-CH" sz="1200" b="1" dirty="0" err="1">
                <a:solidFill>
                  <a:srgbClr val="5C0A3A"/>
                </a:solidFill>
              </a:rPr>
              <a:t>stamp</a:t>
            </a:r>
            <a:r>
              <a:rPr lang="fr-CH" sz="1200" b="1" dirty="0">
                <a:solidFill>
                  <a:srgbClr val="5C0A3A"/>
                </a:solidFill>
              </a:rPr>
              <a:t> programmes can </a:t>
            </a:r>
            <a:r>
              <a:rPr lang="fr-CH" sz="1200" b="1" dirty="0" err="1">
                <a:solidFill>
                  <a:srgbClr val="5C0A3A"/>
                </a:solidFill>
              </a:rPr>
              <a:t>technically</a:t>
            </a:r>
            <a:r>
              <a:rPr lang="fr-CH" sz="1200" b="1" dirty="0">
                <a:solidFill>
                  <a:srgbClr val="5C0A3A"/>
                </a:solidFill>
              </a:rPr>
              <a:t> </a:t>
            </a:r>
            <a:r>
              <a:rPr lang="fr-CH" sz="1200" b="1" dirty="0" err="1">
                <a:solidFill>
                  <a:srgbClr val="5C0A3A"/>
                </a:solidFill>
              </a:rPr>
              <a:t>comply</a:t>
            </a:r>
            <a:r>
              <a:rPr lang="fr-CH" sz="1200" b="1" dirty="0">
                <a:solidFill>
                  <a:srgbClr val="5C0A3A"/>
                </a:solidFill>
              </a:rPr>
              <a:t> </a:t>
            </a:r>
            <a:r>
              <a:rPr lang="fr-CH" sz="1200" b="1" dirty="0" err="1">
                <a:solidFill>
                  <a:srgbClr val="5C0A3A"/>
                </a:solidFill>
              </a:rPr>
              <a:t>with</a:t>
            </a:r>
            <a:r>
              <a:rPr lang="fr-CH" sz="1200" b="1" dirty="0">
                <a:solidFill>
                  <a:srgbClr val="5C0A3A"/>
                </a:solidFill>
              </a:rPr>
              <a:t> and </a:t>
            </a:r>
            <a:r>
              <a:rPr lang="fr-CH" sz="1200" b="1" dirty="0" err="1">
                <a:solidFill>
                  <a:srgbClr val="5C0A3A"/>
                </a:solidFill>
              </a:rPr>
              <a:t>participate</a:t>
            </a:r>
            <a:r>
              <a:rPr lang="fr-CH" sz="1200" b="1" dirty="0">
                <a:solidFill>
                  <a:srgbClr val="5C0A3A"/>
                </a:solidFill>
              </a:rPr>
              <a:t> in the global WHO </a:t>
            </a:r>
            <a:r>
              <a:rPr lang="fr-CH" sz="1200" b="1" dirty="0" err="1">
                <a:solidFill>
                  <a:srgbClr val="5C0A3A"/>
                </a:solidFill>
              </a:rPr>
              <a:t>track</a:t>
            </a:r>
            <a:r>
              <a:rPr lang="fr-CH" sz="1200" b="1" dirty="0">
                <a:solidFill>
                  <a:srgbClr val="5C0A3A"/>
                </a:solidFill>
              </a:rPr>
              <a:t> and trace </a:t>
            </a:r>
            <a:r>
              <a:rPr lang="fr-CH" sz="1200" b="1" dirty="0" err="1">
                <a:solidFill>
                  <a:srgbClr val="5C0A3A"/>
                </a:solidFill>
              </a:rPr>
              <a:t>regime</a:t>
            </a:r>
            <a:r>
              <a:rPr lang="fr-CH" sz="1200" b="1" dirty="0">
                <a:solidFill>
                  <a:srgbClr val="5C0A3A"/>
                </a:solidFill>
              </a:rPr>
              <a:t>, </a:t>
            </a:r>
            <a:r>
              <a:rPr lang="fr-CH" sz="1200" b="1" dirty="0" err="1">
                <a:solidFill>
                  <a:srgbClr val="5C0A3A"/>
                </a:solidFill>
              </a:rPr>
              <a:t>provided</a:t>
            </a:r>
            <a:r>
              <a:rPr lang="fr-CH" sz="1200" b="1" dirty="0">
                <a:solidFill>
                  <a:srgbClr val="5C0A3A"/>
                </a:solidFill>
              </a:rPr>
              <a:t> </a:t>
            </a:r>
            <a:r>
              <a:rPr lang="fr-CH" sz="1200" b="1" dirty="0" err="1">
                <a:solidFill>
                  <a:srgbClr val="5C0A3A"/>
                </a:solidFill>
              </a:rPr>
              <a:t>that</a:t>
            </a:r>
            <a:r>
              <a:rPr lang="fr-CH" sz="1200" b="1" dirty="0">
                <a:solidFill>
                  <a:srgbClr val="5C0A3A"/>
                </a:solidFill>
              </a:rPr>
              <a:t>:</a:t>
            </a:r>
          </a:p>
          <a:p>
            <a:pPr marL="342900" indent="-342900">
              <a:spcAft>
                <a:spcPts val="600"/>
              </a:spcAft>
              <a:buFont typeface="+mj-lt"/>
              <a:buAutoNum type="arabicPeriod"/>
            </a:pPr>
            <a:endParaRPr lang="fr-CH" sz="1200" b="1" dirty="0">
              <a:solidFill>
                <a:srgbClr val="5C0A3A"/>
              </a:solidFill>
            </a:endParaRPr>
          </a:p>
          <a:p>
            <a:pPr marL="342900" indent="-342900">
              <a:spcAft>
                <a:spcPts val="600"/>
              </a:spcAft>
              <a:buFont typeface="+mj-lt"/>
              <a:buAutoNum type="arabicPeriod"/>
            </a:pPr>
            <a:r>
              <a:rPr lang="fr-CH" sz="1400" dirty="0" err="1"/>
              <a:t>Tax</a:t>
            </a:r>
            <a:r>
              <a:rPr lang="fr-CH" sz="1400" dirty="0"/>
              <a:t> </a:t>
            </a:r>
            <a:r>
              <a:rPr lang="fr-CH" sz="1400" dirty="0" err="1"/>
              <a:t>stamps</a:t>
            </a:r>
            <a:r>
              <a:rPr lang="fr-CH" sz="1400" dirty="0"/>
              <a:t> have unique IDs, </a:t>
            </a:r>
            <a:r>
              <a:rPr lang="fr-CH" sz="1400" dirty="0" err="1"/>
              <a:t>complying</a:t>
            </a:r>
            <a:r>
              <a:rPr lang="fr-CH" sz="1400" dirty="0"/>
              <a:t> </a:t>
            </a:r>
            <a:r>
              <a:rPr lang="fr-CH" sz="1400" dirty="0" err="1"/>
              <a:t>with</a:t>
            </a:r>
            <a:r>
              <a:rPr lang="fr-CH" sz="1400" dirty="0"/>
              <a:t> </a:t>
            </a:r>
            <a:r>
              <a:rPr lang="fr-CH" sz="1400" dirty="0" err="1"/>
              <a:t>globally</a:t>
            </a:r>
            <a:r>
              <a:rPr lang="fr-CH" sz="1400" dirty="0"/>
              <a:t> unique </a:t>
            </a:r>
            <a:r>
              <a:rPr lang="fr-CH" sz="1400" dirty="0" err="1"/>
              <a:t>numbering</a:t>
            </a:r>
            <a:r>
              <a:rPr lang="fr-CH" sz="1400" dirty="0"/>
              <a:t> </a:t>
            </a:r>
            <a:r>
              <a:rPr lang="fr-CH" sz="1400" dirty="0" err="1"/>
              <a:t>schemes</a:t>
            </a:r>
            <a:r>
              <a:rPr lang="fr-CH" sz="1400" dirty="0"/>
              <a:t>, </a:t>
            </a:r>
            <a:br>
              <a:rPr lang="fr-CH" sz="1400" dirty="0"/>
            </a:br>
            <a:r>
              <a:rPr lang="fr-CH" sz="1400" dirty="0"/>
              <a:t>e.g. </a:t>
            </a:r>
            <a:r>
              <a:rPr lang="fr-CH" sz="1400" dirty="0" err="1"/>
              <a:t>through</a:t>
            </a:r>
            <a:r>
              <a:rPr lang="fr-CH" sz="1400" dirty="0"/>
              <a:t> a country-</a:t>
            </a:r>
            <a:r>
              <a:rPr lang="fr-CH" sz="1400" dirty="0" err="1"/>
              <a:t>specific</a:t>
            </a:r>
            <a:r>
              <a:rPr lang="fr-CH" sz="1400" dirty="0"/>
              <a:t> </a:t>
            </a:r>
            <a:r>
              <a:rPr lang="fr-CH" sz="1400" dirty="0" err="1"/>
              <a:t>prefix</a:t>
            </a:r>
            <a:r>
              <a:rPr lang="fr-CH" sz="1400" dirty="0"/>
              <a:t> (ISO 15459): «Country-</a:t>
            </a:r>
            <a:r>
              <a:rPr lang="fr-CH" sz="1400" dirty="0" err="1"/>
              <a:t>Prefix</a:t>
            </a:r>
            <a:r>
              <a:rPr lang="fr-CH" sz="1400" dirty="0"/>
              <a:t>» + «X</a:t>
            </a:r>
            <a:r>
              <a:rPr lang="fr-CH" sz="1400" baseline="-25000" dirty="0"/>
              <a:t>1</a:t>
            </a:r>
            <a:r>
              <a:rPr lang="fr-CH" sz="1400" dirty="0"/>
              <a:t>X</a:t>
            </a:r>
            <a:r>
              <a:rPr lang="fr-CH" sz="1400" baseline="-25000" dirty="0"/>
              <a:t>2</a:t>
            </a:r>
            <a:r>
              <a:rPr lang="fr-CH" sz="1400" dirty="0"/>
              <a:t>X</a:t>
            </a:r>
            <a:r>
              <a:rPr lang="fr-CH" sz="1400" baseline="-25000" dirty="0"/>
              <a:t>3</a:t>
            </a:r>
            <a:r>
              <a:rPr lang="fr-CH" sz="1400" dirty="0"/>
              <a:t>X</a:t>
            </a:r>
            <a:r>
              <a:rPr lang="fr-CH" sz="1400" baseline="-25000" dirty="0"/>
              <a:t>4</a:t>
            </a:r>
            <a:r>
              <a:rPr lang="fr-CH" sz="1400" dirty="0"/>
              <a:t>….»</a:t>
            </a:r>
          </a:p>
          <a:p>
            <a:pPr lvl="1">
              <a:spcBef>
                <a:spcPts val="0"/>
              </a:spcBef>
              <a:spcAft>
                <a:spcPts val="600"/>
              </a:spcAft>
            </a:pPr>
            <a:r>
              <a:rPr lang="fr-CH" sz="1200" dirty="0" err="1"/>
              <a:t>Prefix</a:t>
            </a:r>
            <a:r>
              <a:rPr lang="fr-CH" sz="1200" dirty="0"/>
              <a:t> can </a:t>
            </a:r>
            <a:r>
              <a:rPr lang="fr-CH" sz="1200" dirty="0" err="1"/>
              <a:t>be</a:t>
            </a:r>
            <a:r>
              <a:rPr lang="fr-CH" sz="1200" dirty="0"/>
              <a:t> </a:t>
            </a:r>
            <a:r>
              <a:rPr lang="fr-CH" sz="1200" dirty="0" err="1"/>
              <a:t>requested</a:t>
            </a:r>
            <a:r>
              <a:rPr lang="fr-CH" sz="1200" dirty="0"/>
              <a:t> by the revenue </a:t>
            </a:r>
            <a:r>
              <a:rPr lang="fr-CH" sz="1200" dirty="0" err="1"/>
              <a:t>authority</a:t>
            </a:r>
            <a:r>
              <a:rPr lang="fr-CH" sz="1200" dirty="0"/>
              <a:t> to AIM, or can use </a:t>
            </a:r>
            <a:r>
              <a:rPr lang="fr-CH" sz="1200" dirty="0" err="1"/>
              <a:t>ITSA’s</a:t>
            </a:r>
            <a:r>
              <a:rPr lang="fr-CH" sz="1200" dirty="0"/>
              <a:t> </a:t>
            </a:r>
            <a:r>
              <a:rPr lang="fr-CH" sz="1200" dirty="0" err="1"/>
              <a:t>prefix</a:t>
            </a:r>
            <a:r>
              <a:rPr lang="fr-CH" sz="1200" dirty="0"/>
              <a:t> (WAA)</a:t>
            </a:r>
          </a:p>
          <a:p>
            <a:pPr lvl="1">
              <a:spcBef>
                <a:spcPts val="0"/>
              </a:spcBef>
              <a:spcAft>
                <a:spcPts val="600"/>
              </a:spcAft>
            </a:pPr>
            <a:r>
              <a:rPr lang="fr-CH" sz="1200" dirty="0"/>
              <a:t>Short-</a:t>
            </a:r>
            <a:r>
              <a:rPr lang="fr-CH" sz="1200" dirty="0" err="1"/>
              <a:t>term</a:t>
            </a:r>
            <a:r>
              <a:rPr lang="fr-CH" sz="1200" dirty="0"/>
              <a:t> </a:t>
            </a:r>
            <a:r>
              <a:rPr lang="fr-CH" sz="1200" dirty="0" err="1"/>
              <a:t>workaround</a:t>
            </a:r>
            <a:r>
              <a:rPr lang="fr-CH" sz="1200" dirty="0"/>
              <a:t>: the </a:t>
            </a:r>
            <a:r>
              <a:rPr lang="fr-CH" sz="1200" dirty="0" err="1"/>
              <a:t>identity</a:t>
            </a:r>
            <a:r>
              <a:rPr lang="fr-CH" sz="1200" dirty="0"/>
              <a:t> of the </a:t>
            </a:r>
            <a:r>
              <a:rPr lang="fr-CH" sz="1200" dirty="0" err="1"/>
              <a:t>target</a:t>
            </a:r>
            <a:r>
              <a:rPr lang="fr-CH" sz="1200" dirty="0"/>
              <a:t> country </a:t>
            </a:r>
            <a:r>
              <a:rPr lang="fr-CH" sz="1200" dirty="0" err="1"/>
              <a:t>is</a:t>
            </a:r>
            <a:r>
              <a:rPr lang="fr-CH" sz="1200" dirty="0"/>
              <a:t> </a:t>
            </a:r>
            <a:r>
              <a:rPr lang="fr-CH" sz="1200" dirty="0" err="1"/>
              <a:t>clearly</a:t>
            </a:r>
            <a:r>
              <a:rPr lang="fr-CH" sz="1200" dirty="0"/>
              <a:t> visible on the </a:t>
            </a:r>
            <a:r>
              <a:rPr lang="fr-CH" sz="1200" dirty="0" err="1"/>
              <a:t>stamp</a:t>
            </a:r>
            <a:r>
              <a:rPr lang="fr-CH" sz="1200" dirty="0"/>
              <a:t> («pattern»)</a:t>
            </a:r>
          </a:p>
          <a:p>
            <a:pPr marL="342900" indent="-342900">
              <a:spcAft>
                <a:spcPts val="600"/>
              </a:spcAft>
              <a:buFont typeface="+mj-lt"/>
              <a:buAutoNum type="arabicPeriod"/>
            </a:pPr>
            <a:r>
              <a:rPr lang="fr-CH" sz="1400" dirty="0"/>
              <a:t>The T&amp;T </a:t>
            </a:r>
            <a:r>
              <a:rPr lang="fr-CH" sz="1400" dirty="0" err="1"/>
              <a:t>database</a:t>
            </a:r>
            <a:r>
              <a:rPr lang="fr-CH" sz="1400" dirty="0"/>
              <a:t> records </a:t>
            </a:r>
            <a:r>
              <a:rPr lang="fr-CH" sz="1400" dirty="0" err="1"/>
              <a:t>detailed</a:t>
            </a:r>
            <a:r>
              <a:rPr lang="fr-CH" sz="1400" dirty="0"/>
              <a:t> activation information </a:t>
            </a:r>
            <a:r>
              <a:rPr lang="fr-CH" sz="1400" dirty="0" err="1"/>
              <a:t>associated</a:t>
            </a:r>
            <a:r>
              <a:rPr lang="fr-CH" sz="1400" dirty="0"/>
              <a:t> to </a:t>
            </a:r>
            <a:r>
              <a:rPr lang="fr-CH" sz="1400" dirty="0" err="1"/>
              <a:t>each</a:t>
            </a:r>
            <a:r>
              <a:rPr lang="fr-CH" sz="1400" dirty="0"/>
              <a:t> ID (manufacturer, brand, date of </a:t>
            </a:r>
            <a:r>
              <a:rPr lang="fr-CH" sz="1400" dirty="0" err="1"/>
              <a:t>manufacturing</a:t>
            </a:r>
            <a:r>
              <a:rPr lang="fr-CH" sz="1400" dirty="0"/>
              <a:t>, etc.) and has </a:t>
            </a:r>
            <a:r>
              <a:rPr lang="fr-CH" sz="1400" dirty="0" err="1"/>
              <a:t>search</a:t>
            </a:r>
            <a:r>
              <a:rPr lang="fr-CH" sz="1400" dirty="0"/>
              <a:t> </a:t>
            </a:r>
            <a:r>
              <a:rPr lang="fr-CH" sz="1400" dirty="0" err="1"/>
              <a:t>capabilities</a:t>
            </a:r>
            <a:endParaRPr lang="fr-CH" sz="1400" dirty="0"/>
          </a:p>
          <a:p>
            <a:pPr marL="342900" indent="-342900">
              <a:spcAft>
                <a:spcPts val="600"/>
              </a:spcAft>
              <a:buFont typeface="+mj-lt"/>
              <a:buAutoNum type="arabicPeriod"/>
            </a:pPr>
            <a:r>
              <a:rPr lang="fr-CH" sz="1400" dirty="0"/>
              <a:t>No </a:t>
            </a:r>
            <a:r>
              <a:rPr lang="fr-CH" sz="1400" dirty="0" err="1"/>
              <a:t>products</a:t>
            </a:r>
            <a:r>
              <a:rPr lang="fr-CH" sz="1400" dirty="0"/>
              <a:t> </a:t>
            </a:r>
            <a:r>
              <a:rPr lang="fr-CH" sz="1400" dirty="0" err="1"/>
              <a:t>should</a:t>
            </a:r>
            <a:r>
              <a:rPr lang="fr-CH" sz="1400" dirty="0"/>
              <a:t> </a:t>
            </a:r>
            <a:r>
              <a:rPr lang="fr-CH" sz="1400" dirty="0" err="1"/>
              <a:t>be</a:t>
            </a:r>
            <a:r>
              <a:rPr lang="fr-CH" sz="1400" dirty="0"/>
              <a:t> </a:t>
            </a:r>
            <a:r>
              <a:rPr lang="fr-CH" sz="1400" dirty="0" err="1"/>
              <a:t>manufactured</a:t>
            </a:r>
            <a:r>
              <a:rPr lang="fr-CH" sz="1400" dirty="0"/>
              <a:t> in the country </a:t>
            </a:r>
            <a:r>
              <a:rPr lang="fr-CH" sz="1400" dirty="0" err="1"/>
              <a:t>unmarked</a:t>
            </a:r>
            <a:r>
              <a:rPr lang="fr-CH" sz="1400" dirty="0"/>
              <a:t> </a:t>
            </a:r>
            <a:r>
              <a:rPr lang="fr-CH" sz="1400" dirty="0">
                <a:sym typeface="Wingdings" panose="05000000000000000000" pitchFamily="2" charset="2"/>
              </a:rPr>
              <a:t> </a:t>
            </a:r>
            <a:r>
              <a:rPr lang="fr-CH" sz="1400" dirty="0" err="1">
                <a:sym typeface="Wingdings" panose="05000000000000000000" pitchFamily="2" charset="2"/>
              </a:rPr>
              <a:t>require</a:t>
            </a:r>
            <a:r>
              <a:rPr lang="fr-CH" sz="1400" dirty="0">
                <a:sym typeface="Wingdings" panose="05000000000000000000" pitchFamily="2" charset="2"/>
              </a:rPr>
              <a:t> «export» </a:t>
            </a:r>
            <a:r>
              <a:rPr lang="fr-CH" sz="1400" dirty="0" err="1">
                <a:sym typeface="Wingdings" panose="05000000000000000000" pitchFamily="2" charset="2"/>
              </a:rPr>
              <a:t>stamp</a:t>
            </a:r>
            <a:r>
              <a:rPr lang="fr-CH" sz="1400" dirty="0">
                <a:sym typeface="Wingdings" panose="05000000000000000000" pitchFamily="2" charset="2"/>
              </a:rPr>
              <a:t> </a:t>
            </a:r>
            <a:r>
              <a:rPr lang="fr-CH" sz="1400" dirty="0" err="1">
                <a:sym typeface="Wingdings" panose="05000000000000000000" pitchFamily="2" charset="2"/>
              </a:rPr>
              <a:t>aimed</a:t>
            </a:r>
            <a:r>
              <a:rPr lang="fr-CH" sz="1400" dirty="0">
                <a:sym typeface="Wingdings" panose="05000000000000000000" pitchFamily="2" charset="2"/>
              </a:rPr>
              <a:t> for destination countries </a:t>
            </a:r>
            <a:r>
              <a:rPr lang="fr-CH" sz="1400" dirty="0" err="1">
                <a:sym typeface="Wingdings" panose="05000000000000000000" pitchFamily="2" charset="2"/>
              </a:rPr>
              <a:t>that</a:t>
            </a:r>
            <a:r>
              <a:rPr lang="fr-CH" sz="1400" dirty="0">
                <a:sym typeface="Wingdings" panose="05000000000000000000" pitchFamily="2" charset="2"/>
              </a:rPr>
              <a:t> do not use a </a:t>
            </a:r>
            <a:r>
              <a:rPr lang="fr-CH" sz="1400" dirty="0" err="1">
                <a:sym typeface="Wingdings" panose="05000000000000000000" pitchFamily="2" charset="2"/>
              </a:rPr>
              <a:t>tax</a:t>
            </a:r>
            <a:r>
              <a:rPr lang="fr-CH" sz="1400" dirty="0">
                <a:sym typeface="Wingdings" panose="05000000000000000000" pitchFamily="2" charset="2"/>
              </a:rPr>
              <a:t> </a:t>
            </a:r>
            <a:r>
              <a:rPr lang="fr-CH" sz="1400" dirty="0" err="1">
                <a:sym typeface="Wingdings" panose="05000000000000000000" pitchFamily="2" charset="2"/>
              </a:rPr>
              <a:t>stamp</a:t>
            </a:r>
            <a:endParaRPr lang="fr-CH" sz="1400" dirty="0"/>
          </a:p>
          <a:p>
            <a:endParaRPr lang="en-US" sz="1200" dirty="0">
              <a:solidFill>
                <a:schemeClr val="accent4"/>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70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 </a:t>
            </a:r>
            <a:r>
              <a:rPr lang="en-GB" dirty="0" err="1"/>
              <a:t>publicó</a:t>
            </a:r>
            <a:r>
              <a:rPr lang="en-GB" dirty="0"/>
              <a:t> </a:t>
            </a:r>
            <a:r>
              <a:rPr lang="en-GB" dirty="0" err="1"/>
              <a:t>el</a:t>
            </a:r>
            <a:r>
              <a:rPr lang="en-GB" dirty="0"/>
              <a:t> 2020- “</a:t>
            </a:r>
            <a:r>
              <a:rPr lang="en-GB" b="1" dirty="0" err="1"/>
              <a:t>recomendaciones</a:t>
            </a:r>
            <a:r>
              <a:rPr lang="en-GB" b="1"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26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Estos</a:t>
            </a:r>
            <a:r>
              <a:rPr lang="en-GB" dirty="0"/>
              <a:t> son las </a:t>
            </a:r>
            <a:r>
              <a:rPr lang="en-GB" dirty="0" err="1"/>
              <a:t>recomendaciones</a:t>
            </a:r>
            <a:r>
              <a:rPr lang="en-GB" dirty="0"/>
              <a:t> de ITSA para </a:t>
            </a:r>
            <a:r>
              <a:rPr lang="en-GB" dirty="0" err="1"/>
              <a:t>cumplir</a:t>
            </a:r>
            <a:r>
              <a:rPr lang="en-GB" dirty="0"/>
              <a:t> con </a:t>
            </a:r>
            <a:r>
              <a:rPr lang="en-GB" dirty="0" err="1"/>
              <a:t>el</a:t>
            </a:r>
            <a:r>
              <a:rPr lang="en-GB" dirty="0"/>
              <a:t> protocol, sin embargo son mandatories y </a:t>
            </a:r>
            <a:r>
              <a:rPr lang="en-GB" dirty="0" err="1"/>
              <a:t>tampoco</a:t>
            </a:r>
            <a:r>
              <a:rPr lang="en-GB" dirty="0"/>
              <a:t> son requisites.</a:t>
            </a:r>
          </a:p>
          <a:p>
            <a:r>
              <a:rPr lang="en-GB" dirty="0"/>
              <a:t>Art. 8 dice que </a:t>
            </a:r>
            <a:r>
              <a:rPr lang="en-GB" dirty="0" err="1"/>
              <a:t>requiere</a:t>
            </a:r>
            <a:r>
              <a:rPr lang="en-GB" dirty="0"/>
              <a:t> </a:t>
            </a:r>
            <a:r>
              <a:rPr lang="en-GB" dirty="0" err="1"/>
              <a:t>imprimir</a:t>
            </a:r>
            <a:r>
              <a:rPr lang="en-GB" dirty="0"/>
              <a:t> </a:t>
            </a:r>
            <a:r>
              <a:rPr lang="en-GB" dirty="0" err="1"/>
              <a:t>fecha</a:t>
            </a:r>
            <a:r>
              <a:rPr lang="en-GB" dirty="0"/>
              <a:t> </a:t>
            </a:r>
            <a:r>
              <a:rPr lang="en-GB" dirty="0" err="1"/>
              <a:t>en</a:t>
            </a:r>
            <a:r>
              <a:rPr lang="en-GB" dirty="0"/>
              <a:t> la </a:t>
            </a:r>
            <a:r>
              <a:rPr lang="en-GB" dirty="0" err="1"/>
              <a:t>marcación</a:t>
            </a:r>
            <a:r>
              <a:rPr lang="en-GB" dirty="0"/>
              <a:t>, lo </a:t>
            </a:r>
            <a:r>
              <a:rPr lang="en-GB" dirty="0" err="1"/>
              <a:t>cual</a:t>
            </a:r>
            <a:r>
              <a:rPr lang="en-GB" dirty="0"/>
              <a:t> </a:t>
            </a:r>
            <a:r>
              <a:rPr lang="en-GB" dirty="0" err="1"/>
              <a:t>en</a:t>
            </a:r>
            <a:r>
              <a:rPr lang="en-GB" dirty="0"/>
              <a:t> </a:t>
            </a:r>
            <a:r>
              <a:rPr lang="en-GB" dirty="0" err="1"/>
              <a:t>el</a:t>
            </a:r>
            <a:r>
              <a:rPr lang="en-GB" dirty="0"/>
              <a:t> </a:t>
            </a:r>
            <a:r>
              <a:rPr lang="en-GB" dirty="0" err="1"/>
              <a:t>caso</a:t>
            </a:r>
            <a:r>
              <a:rPr lang="en-GB" dirty="0"/>
              <a:t> de las </a:t>
            </a:r>
            <a:r>
              <a:rPr lang="en-GB" dirty="0" err="1"/>
              <a:t>estampillas</a:t>
            </a:r>
            <a:r>
              <a:rPr lang="en-GB" dirty="0"/>
              <a:t> </a:t>
            </a:r>
            <a:r>
              <a:rPr lang="en-GB" dirty="0" err="1"/>
              <a:t>están</a:t>
            </a:r>
            <a:r>
              <a:rPr lang="en-GB" dirty="0"/>
              <a:t> </a:t>
            </a:r>
            <a:r>
              <a:rPr lang="en-GB" dirty="0" err="1"/>
              <a:t>en</a:t>
            </a:r>
            <a:r>
              <a:rPr lang="en-GB" dirty="0"/>
              <a:t> la BD y no </a:t>
            </a:r>
            <a:r>
              <a:rPr lang="en-GB" dirty="0" err="1"/>
              <a:t>impreso</a:t>
            </a:r>
            <a:r>
              <a:rPr lang="en-GB" dirty="0"/>
              <a:t>.</a:t>
            </a:r>
          </a:p>
          <a:p>
            <a:r>
              <a:rPr lang="en-GB" dirty="0"/>
              <a:t>Se </a:t>
            </a:r>
            <a:r>
              <a:rPr lang="en-GB" dirty="0" err="1"/>
              <a:t>recomienda</a:t>
            </a:r>
            <a:r>
              <a:rPr lang="en-GB" dirty="0"/>
              <a:t> </a:t>
            </a:r>
            <a:r>
              <a:rPr lang="en-GB" dirty="0" err="1"/>
              <a:t>encarecidamente</a:t>
            </a:r>
            <a:r>
              <a:rPr lang="en-GB" dirty="0"/>
              <a:t> la </a:t>
            </a:r>
            <a:r>
              <a:rPr lang="en-GB" dirty="0" err="1"/>
              <a:t>marcación</a:t>
            </a:r>
            <a:r>
              <a:rPr lang="en-GB" dirty="0"/>
              <a:t> de </a:t>
            </a:r>
            <a:r>
              <a:rPr lang="en-GB" dirty="0" err="1"/>
              <a:t>productos</a:t>
            </a:r>
            <a:r>
              <a:rPr lang="en-GB" dirty="0"/>
              <a:t> </a:t>
            </a:r>
            <a:r>
              <a:rPr lang="en-GB" dirty="0" err="1"/>
              <a:t>exportados</a:t>
            </a:r>
            <a:r>
              <a:rPr lang="en-GB" dirty="0"/>
              <a:t> para </a:t>
            </a:r>
            <a:r>
              <a:rPr lang="en-GB" dirty="0" err="1"/>
              <a:t>poder</a:t>
            </a:r>
            <a:r>
              <a:rPr lang="en-GB" dirty="0"/>
              <a:t> </a:t>
            </a:r>
            <a:r>
              <a:rPr lang="en-GB" dirty="0" err="1"/>
              <a:t>establecer</a:t>
            </a:r>
            <a:r>
              <a:rPr lang="en-GB" dirty="0"/>
              <a:t> </a:t>
            </a:r>
            <a:r>
              <a:rPr lang="en-GB" dirty="0" err="1"/>
              <a:t>mejor</a:t>
            </a:r>
            <a:r>
              <a:rPr lang="en-GB" dirty="0"/>
              <a:t> la </a:t>
            </a:r>
            <a:r>
              <a:rPr lang="en-GB" dirty="0" err="1"/>
              <a:t>cooperación</a:t>
            </a:r>
            <a:r>
              <a:rPr lang="en-GB" dirty="0"/>
              <a:t> entre </a:t>
            </a:r>
            <a:r>
              <a:rPr lang="en-GB" dirty="0" err="1"/>
              <a:t>países</a:t>
            </a:r>
            <a:endParaRPr lang="en-GB" dirty="0"/>
          </a:p>
          <a:p>
            <a:endParaRPr lang="en-GB" dirty="0"/>
          </a:p>
          <a:p>
            <a:pPr algn="l"/>
            <a:r>
              <a:rPr lang="es-ES" b="0" i="0" dirty="0">
                <a:solidFill>
                  <a:srgbClr val="111111"/>
                </a:solidFill>
                <a:effectLst/>
                <a:latin typeface="-apple-system"/>
              </a:rPr>
              <a:t>requisitos clave para las marcaciones en un sistema de control de tabaco:</a:t>
            </a:r>
          </a:p>
          <a:p>
            <a:pPr algn="l">
              <a:buFont typeface="Arial" panose="020B0604020202020204" pitchFamily="34" charset="0"/>
              <a:buChar char="•"/>
            </a:pPr>
            <a:r>
              <a:rPr lang="es-ES" b="1" i="0" dirty="0">
                <a:solidFill>
                  <a:srgbClr val="111111"/>
                </a:solidFill>
                <a:effectLst/>
                <a:latin typeface="-apple-system"/>
              </a:rPr>
              <a:t>Marcas Únicas</a:t>
            </a:r>
            <a:r>
              <a:rPr lang="es-ES" b="0" i="0" dirty="0">
                <a:solidFill>
                  <a:srgbClr val="111111"/>
                </a:solidFill>
                <a:effectLst/>
                <a:latin typeface="-apple-system"/>
              </a:rPr>
              <a:t>: Cada cajetilla y empaque debe llevar una marca de identificación única, segura e inamovible, como códigos o sellos.</a:t>
            </a:r>
          </a:p>
          <a:p>
            <a:pPr algn="l">
              <a:buFont typeface="Arial" panose="020B0604020202020204" pitchFamily="34" charset="0"/>
              <a:buChar char="•"/>
            </a:pPr>
            <a:r>
              <a:rPr lang="es-ES" b="1" i="0" dirty="0">
                <a:solidFill>
                  <a:srgbClr val="111111"/>
                </a:solidFill>
                <a:effectLst/>
                <a:latin typeface="-apple-system"/>
              </a:rPr>
              <a:t>Información Requerida</a:t>
            </a:r>
            <a:r>
              <a:rPr lang="es-ES" b="0" i="0" dirty="0">
                <a:solidFill>
                  <a:srgbClr val="111111"/>
                </a:solidFill>
                <a:effectLst/>
                <a:latin typeface="-apple-system"/>
              </a:rPr>
              <a:t>: La marca debe incluir la fecha y lugar de fabricación, la descripción del producto, el lugar de producción y, si está disponible, el mercado previsto para la venta al por menor.</a:t>
            </a:r>
          </a:p>
          <a:p>
            <a:pPr algn="l">
              <a:buFont typeface="Arial" panose="020B0604020202020204" pitchFamily="34" charset="0"/>
              <a:buChar char="•"/>
            </a:pPr>
            <a:r>
              <a:rPr lang="es-ES" b="1" i="0" dirty="0">
                <a:solidFill>
                  <a:srgbClr val="111111"/>
                </a:solidFill>
                <a:effectLst/>
                <a:latin typeface="-apple-system"/>
                <a:hlinkClick r:id="rId3"/>
              </a:rPr>
              <a:t>Seguridad</a:t>
            </a:r>
            <a:r>
              <a:rPr lang="es-ES" b="0" i="0" dirty="0">
                <a:solidFill>
                  <a:srgbClr val="111111"/>
                </a:solidFill>
                <a:effectLst/>
                <a:latin typeface="-apple-system"/>
                <a:hlinkClick r:id="rId3"/>
              </a:rPr>
              <a:t>: Las marcas de identificación únicas deben ser “seguras” para prevenir el comercio ilícito mediante marcas falsas o duplicadas</a:t>
            </a:r>
            <a:r>
              <a:rPr lang="es-ES" b="0" i="0" baseline="30000" dirty="0">
                <a:solidFill>
                  <a:srgbClr val="111111"/>
                </a:solidFill>
                <a:effectLst/>
                <a:latin typeface="-apple-system"/>
                <a:hlinkClick r:id="rId3"/>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Normas ISO</a:t>
            </a:r>
            <a:r>
              <a:rPr lang="es-ES" b="0" i="0" dirty="0">
                <a:solidFill>
                  <a:srgbClr val="111111"/>
                </a:solidFill>
                <a:effectLst/>
                <a:latin typeface="-apple-system"/>
              </a:rPr>
              <a:t>: Se recomienda utilizar la norma ISO/IEC 15459 para codificar el ID único de cada sello y entidad registrada en la base de datos de T&amp;T (rastreo y trazabilidad). Este estándar podría ser usado para el DPP Digital producto Passport en EU.</a:t>
            </a:r>
          </a:p>
          <a:p>
            <a:endParaRPr lang="en-GB" dirty="0"/>
          </a:p>
          <a:p>
            <a:pPr algn="l"/>
            <a:r>
              <a:rPr lang="es-ES" b="0" i="0" dirty="0">
                <a:solidFill>
                  <a:srgbClr val="111111"/>
                </a:solidFill>
                <a:effectLst/>
                <a:latin typeface="-apple-system"/>
              </a:rPr>
              <a:t>recomendaciones específicas para la gestión de la base de datos:</a:t>
            </a:r>
          </a:p>
          <a:p>
            <a:pPr algn="l">
              <a:buFont typeface="Arial" panose="020B0604020202020204" pitchFamily="34" charset="0"/>
              <a:buChar char="•"/>
            </a:pPr>
            <a:r>
              <a:rPr lang="es-ES" b="1" i="0" dirty="0">
                <a:solidFill>
                  <a:srgbClr val="111111"/>
                </a:solidFill>
                <a:effectLst/>
                <a:latin typeface="-apple-system"/>
                <a:hlinkClick r:id="rId4"/>
              </a:rPr>
              <a:t>Gestión de Datos</a:t>
            </a:r>
            <a:r>
              <a:rPr lang="es-ES" b="0" i="0" dirty="0">
                <a:solidFill>
                  <a:srgbClr val="111111"/>
                </a:solidFill>
                <a:effectLst/>
                <a:latin typeface="-apple-system"/>
                <a:hlinkClick r:id="rId4"/>
              </a:rPr>
              <a:t>: Cada parte debe implementar y gestionar una </a:t>
            </a:r>
            <a:r>
              <a:rPr lang="es-ES" b="1" i="0" dirty="0">
                <a:solidFill>
                  <a:srgbClr val="111111"/>
                </a:solidFill>
                <a:effectLst/>
                <a:latin typeface="-apple-system"/>
                <a:hlinkClick r:id="rId4"/>
              </a:rPr>
              <a:t>base de datos nacional o regional</a:t>
            </a:r>
            <a:r>
              <a:rPr lang="es-ES" b="0" i="0" dirty="0">
                <a:solidFill>
                  <a:srgbClr val="111111"/>
                </a:solidFill>
                <a:effectLst/>
                <a:latin typeface="-apple-system"/>
                <a:hlinkClick r:id="rId4"/>
              </a:rPr>
              <a:t> para manejar los datos generados por el sistema de rastreo y trazabilidad (T&amp;T), incluyendo usuarios, productos del tabaco, sellos fiscales y eventos relacionados</a:t>
            </a:r>
            <a:r>
              <a:rPr lang="es-ES" b="0" i="0" baseline="30000" dirty="0">
                <a:solidFill>
                  <a:srgbClr val="111111"/>
                </a:solidFill>
                <a:effectLst/>
                <a:latin typeface="-apple-system"/>
                <a:hlinkClick r:id="rId4"/>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5"/>
              </a:rPr>
              <a:t>Seguridad de la Información</a:t>
            </a:r>
            <a:r>
              <a:rPr lang="es-ES" b="0" i="0" dirty="0">
                <a:solidFill>
                  <a:srgbClr val="111111"/>
                </a:solidFill>
                <a:effectLst/>
                <a:latin typeface="-apple-system"/>
                <a:hlinkClick r:id="rId5"/>
              </a:rPr>
              <a:t>: Es crucial que la base de datos garantice la </a:t>
            </a:r>
            <a:r>
              <a:rPr lang="es-ES" b="1" i="0" dirty="0">
                <a:solidFill>
                  <a:srgbClr val="111111"/>
                </a:solidFill>
                <a:effectLst/>
                <a:latin typeface="-apple-system"/>
                <a:hlinkClick r:id="rId5"/>
              </a:rPr>
              <a:t>confidencialidad, integridad y disponibilidad</a:t>
            </a:r>
            <a:r>
              <a:rPr lang="es-ES" b="0" i="0" dirty="0">
                <a:solidFill>
                  <a:srgbClr val="111111"/>
                </a:solidFill>
                <a:effectLst/>
                <a:latin typeface="-apple-system"/>
                <a:hlinkClick r:id="rId5"/>
              </a:rPr>
              <a:t> de la información, así como el rendimiento y la capacidad de almacenamiento necesarios para soportar el volumen de usuarios y datos durante al menos </a:t>
            </a:r>
            <a:r>
              <a:rPr lang="es-ES" b="1" i="0" dirty="0">
                <a:solidFill>
                  <a:srgbClr val="111111"/>
                </a:solidFill>
                <a:effectLst/>
                <a:latin typeface="-apple-system"/>
                <a:hlinkClick r:id="rId5"/>
              </a:rPr>
              <a:t>5 años</a:t>
            </a:r>
            <a:r>
              <a:rPr lang="es-ES" b="0" i="0" baseline="30000" dirty="0">
                <a:solidFill>
                  <a:srgbClr val="111111"/>
                </a:solidFill>
                <a:effectLst/>
                <a:latin typeface="-apple-system"/>
                <a:hlinkClick r:id="rId5"/>
              </a:rPr>
              <a:t>2</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Intercambio de Datos</a:t>
            </a:r>
            <a:r>
              <a:rPr lang="es-ES" b="0" i="0" dirty="0">
                <a:solidFill>
                  <a:srgbClr val="111111"/>
                </a:solidFill>
                <a:effectLst/>
                <a:latin typeface="-apple-system"/>
              </a:rPr>
              <a:t>: La base de datos debe ser capaz de </a:t>
            </a:r>
            <a:r>
              <a:rPr lang="es-ES" b="1" i="0" dirty="0">
                <a:solidFill>
                  <a:srgbClr val="111111"/>
                </a:solidFill>
                <a:effectLst/>
                <a:latin typeface="-apple-system"/>
              </a:rPr>
              <a:t>intercambiar datos con otras bases de datos nacionales</a:t>
            </a:r>
            <a:r>
              <a:rPr lang="es-ES" b="0" i="0" dirty="0">
                <a:solidFill>
                  <a:srgbClr val="111111"/>
                </a:solidFill>
                <a:effectLst/>
                <a:latin typeface="-apple-system"/>
              </a:rPr>
              <a:t>, facilitado por un Punto Focal de Intercambio de Información Global (GISFP) establecido por la Secretaría del CMCT.</a:t>
            </a:r>
          </a:p>
          <a:p>
            <a:pPr algn="l">
              <a:buFont typeface="Arial" panose="020B0604020202020204" pitchFamily="34" charset="0"/>
              <a:buChar char="•"/>
            </a:pPr>
            <a:r>
              <a:rPr lang="es-ES" b="1" i="0" dirty="0">
                <a:solidFill>
                  <a:srgbClr val="111111"/>
                </a:solidFill>
                <a:effectLst/>
                <a:latin typeface="-apple-system"/>
              </a:rPr>
              <a:t>Estándares y Protocolos</a:t>
            </a:r>
            <a:r>
              <a:rPr lang="es-ES" b="0" i="0" dirty="0">
                <a:solidFill>
                  <a:srgbClr val="111111"/>
                </a:solidFill>
                <a:effectLst/>
                <a:latin typeface="-apple-system"/>
              </a:rPr>
              <a:t>: Se recomienda utilizar </a:t>
            </a:r>
            <a:r>
              <a:rPr lang="es-ES" b="1" i="0" dirty="0">
                <a:solidFill>
                  <a:srgbClr val="111111"/>
                </a:solidFill>
                <a:effectLst/>
                <a:latin typeface="-apple-system"/>
              </a:rPr>
              <a:t>estándares internacionales abiertos</a:t>
            </a:r>
            <a:r>
              <a:rPr lang="es-ES" b="0" i="0" dirty="0">
                <a:solidFill>
                  <a:srgbClr val="111111"/>
                </a:solidFill>
                <a:effectLst/>
                <a:latin typeface="-apple-system"/>
              </a:rPr>
              <a:t> para facilitar el intercambio seguro de datos, como el Sistema de Nombres de Dominio (DNS) y el </a:t>
            </a:r>
            <a:r>
              <a:rPr lang="es-ES" b="0" i="0" dirty="0" err="1">
                <a:solidFill>
                  <a:srgbClr val="111111"/>
                </a:solidFill>
                <a:effectLst/>
                <a:latin typeface="-apple-system"/>
              </a:rPr>
              <a:t>Lightweight</a:t>
            </a:r>
            <a:r>
              <a:rPr lang="es-ES" b="0" i="0" dirty="0">
                <a:solidFill>
                  <a:srgbClr val="111111"/>
                </a:solidFill>
                <a:effectLst/>
                <a:latin typeface="-apple-system"/>
              </a:rPr>
              <a:t> </a:t>
            </a:r>
            <a:r>
              <a:rPr lang="es-ES" b="0" i="0" dirty="0" err="1">
                <a:solidFill>
                  <a:srgbClr val="111111"/>
                </a:solidFill>
                <a:effectLst/>
                <a:latin typeface="-apple-system"/>
              </a:rPr>
              <a:t>Directory</a:t>
            </a:r>
            <a:r>
              <a:rPr lang="es-ES" b="0" i="0" dirty="0">
                <a:solidFill>
                  <a:srgbClr val="111111"/>
                </a:solidFill>
                <a:effectLst/>
                <a:latin typeface="-apple-system"/>
              </a:rPr>
              <a:t> Access </a:t>
            </a:r>
            <a:r>
              <a:rPr lang="es-ES" b="0" i="0" dirty="0" err="1">
                <a:solidFill>
                  <a:srgbClr val="111111"/>
                </a:solidFill>
                <a:effectLst/>
                <a:latin typeface="-apple-system"/>
              </a:rPr>
              <a:t>Protocol</a:t>
            </a:r>
            <a:r>
              <a:rPr lang="es-ES" b="0" i="0" dirty="0">
                <a:solidFill>
                  <a:srgbClr val="111111"/>
                </a:solidFill>
                <a:effectLst/>
                <a:latin typeface="-apple-system"/>
              </a:rPr>
              <a:t> (LDAP), junto con una infraestructura de llaves públicas estándar.</a:t>
            </a:r>
          </a:p>
          <a:p>
            <a:pPr algn="l">
              <a:buFont typeface="Arial" panose="020B0604020202020204" pitchFamily="34" charset="0"/>
              <a:buChar char="•"/>
            </a:pPr>
            <a:endParaRPr lang="es-ES" b="0" i="0" dirty="0">
              <a:solidFill>
                <a:srgbClr val="111111"/>
              </a:solidFill>
              <a:effectLst/>
              <a:latin typeface="-apple-system"/>
            </a:endParaRPr>
          </a:p>
          <a:p>
            <a:pPr algn="l"/>
            <a:r>
              <a:rPr lang="es-ES" b="0" i="0" dirty="0">
                <a:solidFill>
                  <a:srgbClr val="111111"/>
                </a:solidFill>
                <a:effectLst/>
                <a:latin typeface="-apple-system"/>
              </a:rPr>
              <a:t>recomendación para marcar productos del tabaco exportados:</a:t>
            </a:r>
          </a:p>
          <a:p>
            <a:pPr algn="l">
              <a:buFont typeface="Arial" panose="020B0604020202020204" pitchFamily="34" charset="0"/>
              <a:buChar char="•"/>
            </a:pPr>
            <a:r>
              <a:rPr lang="es-ES" b="1" i="0" dirty="0">
                <a:solidFill>
                  <a:srgbClr val="111111"/>
                </a:solidFill>
                <a:effectLst/>
                <a:latin typeface="-apple-system"/>
                <a:hlinkClick r:id="rId6"/>
              </a:rPr>
              <a:t>Marcado Seguro e Independiente</a:t>
            </a:r>
            <a:r>
              <a:rPr lang="es-ES" b="0" i="0" dirty="0">
                <a:solidFill>
                  <a:srgbClr val="111111"/>
                </a:solidFill>
                <a:effectLst/>
                <a:latin typeface="-apple-system"/>
                <a:hlinkClick r:id="rId6"/>
              </a:rPr>
              <a:t>: Se recomienda utilizar un marcado seguro e independiente para los productos del tabaco que se venden en zonas libres de impuestos o que se destinan a un mercado de exportación que no es parte del Protocolo y que no emite sellos fiscales</a:t>
            </a:r>
            <a:r>
              <a:rPr lang="es-ES" b="0" i="0" baseline="30000" dirty="0">
                <a:solidFill>
                  <a:srgbClr val="111111"/>
                </a:solidFill>
                <a:effectLst/>
                <a:latin typeface="-apple-system"/>
                <a:hlinkClick r:id="rId6"/>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7"/>
              </a:rPr>
              <a:t>Forma de Sello Genérico</a:t>
            </a:r>
            <a:r>
              <a:rPr lang="es-ES" b="0" i="0" dirty="0">
                <a:solidFill>
                  <a:srgbClr val="111111"/>
                </a:solidFill>
                <a:effectLst/>
                <a:latin typeface="-apple-system"/>
                <a:hlinkClick r:id="rId7"/>
              </a:rPr>
              <a:t>: Este marcado seguro podría adoptar la forma de un sello genérico de “exportación” o “libre de impuestos” y aplicarse bajo la responsabilidad de la autoridad competente del lugar de fabricación del producto</a:t>
            </a:r>
            <a:r>
              <a:rPr lang="es-ES" b="0" i="0" baseline="30000" dirty="0">
                <a:solidFill>
                  <a:srgbClr val="111111"/>
                </a:solidFill>
                <a:effectLst/>
                <a:latin typeface="-apple-system"/>
                <a:hlinkClick r:id="rId7"/>
              </a:rPr>
              <a:t>2</a:t>
            </a:r>
            <a:r>
              <a:rPr lang="es-ES" b="0" i="0" baseline="30000" dirty="0">
                <a:solidFill>
                  <a:srgbClr val="111111"/>
                </a:solidFill>
                <a:effectLst/>
                <a:latin typeface="-apple-system"/>
                <a:hlinkClick r:id="rId8"/>
              </a:rPr>
              <a:t>3</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9"/>
              </a:rPr>
              <a:t>Facilitar la Investigación</a:t>
            </a:r>
            <a:r>
              <a:rPr lang="es-ES" b="0" i="0" dirty="0">
                <a:solidFill>
                  <a:srgbClr val="111111"/>
                </a:solidFill>
                <a:effectLst/>
                <a:latin typeface="-apple-system"/>
                <a:hlinkClick r:id="rId9"/>
              </a:rPr>
              <a:t>: Si un producto marcado de esta manera se encuentra en un mercado distinto al previsto, se reconocerá fácilmente como ilícito y permitirá recuperar la información de trazabilidad necesaria que ayudará a su investigación y al respectivo proceso judicial</a:t>
            </a:r>
            <a:r>
              <a:rPr lang="es-ES" b="0" i="0" baseline="30000" dirty="0">
                <a:solidFill>
                  <a:srgbClr val="111111"/>
                </a:solidFill>
                <a:effectLst/>
                <a:latin typeface="-apple-system"/>
                <a:hlinkClick r:id="rId9"/>
              </a:rPr>
              <a:t>4</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Protección Contra el Comercio Ilícito</a:t>
            </a:r>
            <a:r>
              <a:rPr lang="es-ES" b="0" i="0" dirty="0">
                <a:solidFill>
                  <a:srgbClr val="111111"/>
                </a:solidFill>
                <a:effectLst/>
                <a:latin typeface="-apple-system"/>
              </a:rPr>
              <a:t>: La implementación de este tipo de marcado tiene como objetivo proteger los productos contra las prácticas de contrabando y otras formas de comercio ilícito.</a:t>
            </a:r>
          </a:p>
          <a:p>
            <a:pPr algn="l"/>
            <a:r>
              <a:rPr lang="es-ES" b="0" i="0" dirty="0">
                <a:solidFill>
                  <a:srgbClr val="111111"/>
                </a:solidFill>
                <a:effectLst/>
                <a:latin typeface="-apple-system"/>
              </a:rPr>
              <a:t>estándares para identificadores únicos:</a:t>
            </a:r>
          </a:p>
          <a:p>
            <a:pPr algn="l">
              <a:buFont typeface="Arial" panose="020B0604020202020204" pitchFamily="34" charset="0"/>
              <a:buChar char="•"/>
            </a:pPr>
            <a:r>
              <a:rPr lang="es-ES" b="1" i="0" dirty="0">
                <a:solidFill>
                  <a:srgbClr val="111111"/>
                </a:solidFill>
                <a:effectLst/>
                <a:latin typeface="-apple-system"/>
              </a:rPr>
              <a:t>Norma ISO/IEC 15459</a:t>
            </a:r>
            <a:r>
              <a:rPr lang="es-ES" b="0" i="0" dirty="0">
                <a:solidFill>
                  <a:srgbClr val="111111"/>
                </a:solidFill>
                <a:effectLst/>
                <a:latin typeface="-apple-system"/>
              </a:rPr>
              <a:t>: Se recomienda para codificar el ID único de cada sello y entidad registrada en la base de datos de rastreo y trazabilidad (T&amp;T).</a:t>
            </a:r>
          </a:p>
          <a:p>
            <a:pPr algn="l">
              <a:buFont typeface="Arial" panose="020B0604020202020204" pitchFamily="34" charset="0"/>
              <a:buChar char="•"/>
            </a:pPr>
            <a:r>
              <a:rPr lang="es-ES" b="1" i="0" dirty="0">
                <a:solidFill>
                  <a:srgbClr val="111111"/>
                </a:solidFill>
                <a:effectLst/>
                <a:latin typeface="-apple-system"/>
                <a:hlinkClick r:id="rId10"/>
              </a:rPr>
              <a:t>Código de Identificación de Empresa (CIN)</a:t>
            </a:r>
            <a:r>
              <a:rPr lang="es-ES" b="0" i="0" dirty="0">
                <a:solidFill>
                  <a:srgbClr val="111111"/>
                </a:solidFill>
                <a:effectLst/>
                <a:latin typeface="-apple-system"/>
                <a:hlinkClick r:id="rId10"/>
              </a:rPr>
              <a:t>: Se obtiene de una organización acreditada como Agencia Emisora por </a:t>
            </a:r>
            <a:r>
              <a:rPr lang="es-ES" b="0" i="0" dirty="0" err="1">
                <a:solidFill>
                  <a:srgbClr val="111111"/>
                </a:solidFill>
                <a:effectLst/>
                <a:latin typeface="-apple-system"/>
                <a:hlinkClick r:id="rId10"/>
              </a:rPr>
              <a:t>Advancing</a:t>
            </a:r>
            <a:r>
              <a:rPr lang="es-ES" b="0" i="0" dirty="0">
                <a:solidFill>
                  <a:srgbClr val="111111"/>
                </a:solidFill>
                <a:effectLst/>
                <a:latin typeface="-apple-system"/>
                <a:hlinkClick r:id="rId10"/>
              </a:rPr>
              <a:t> </a:t>
            </a:r>
            <a:r>
              <a:rPr lang="es-ES" b="0" i="0" dirty="0" err="1">
                <a:solidFill>
                  <a:srgbClr val="111111"/>
                </a:solidFill>
                <a:effectLst/>
                <a:latin typeface="-apple-system"/>
                <a:hlinkClick r:id="rId10"/>
              </a:rPr>
              <a:t>Identification</a:t>
            </a:r>
            <a:r>
              <a:rPr lang="es-ES" b="0" i="0" dirty="0">
                <a:solidFill>
                  <a:srgbClr val="111111"/>
                </a:solidFill>
                <a:effectLst/>
                <a:latin typeface="-apple-system"/>
                <a:hlinkClick r:id="rId10"/>
              </a:rPr>
              <a:t> </a:t>
            </a:r>
            <a:r>
              <a:rPr lang="es-ES" b="0" i="0" dirty="0" err="1">
                <a:solidFill>
                  <a:srgbClr val="111111"/>
                </a:solidFill>
                <a:effectLst/>
                <a:latin typeface="-apple-system"/>
                <a:hlinkClick r:id="rId10"/>
              </a:rPr>
              <a:t>Matters</a:t>
            </a:r>
            <a:r>
              <a:rPr lang="es-ES" b="0" i="0" dirty="0">
                <a:solidFill>
                  <a:srgbClr val="111111"/>
                </a:solidFill>
                <a:effectLst/>
                <a:latin typeface="-apple-system"/>
                <a:hlinkClick r:id="rId10"/>
              </a:rPr>
              <a:t> (AIM)</a:t>
            </a:r>
            <a:r>
              <a:rPr lang="es-ES" b="0" i="0" baseline="30000" dirty="0">
                <a:solidFill>
                  <a:srgbClr val="111111"/>
                </a:solidFill>
                <a:effectLst/>
                <a:latin typeface="-apple-system"/>
                <a:hlinkClick r:id="rId10"/>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11"/>
              </a:rPr>
              <a:t>Uso de CIN</a:t>
            </a:r>
            <a:r>
              <a:rPr lang="es-ES" b="0" i="0" dirty="0">
                <a:solidFill>
                  <a:srgbClr val="111111"/>
                </a:solidFill>
                <a:effectLst/>
                <a:latin typeface="-apple-system"/>
                <a:hlinkClick r:id="rId11"/>
              </a:rPr>
              <a:t>: Permite generar identificadores únicos globales para las partes interesadas, centros, máquinas, productos y sellos</a:t>
            </a:r>
            <a:r>
              <a:rPr lang="es-ES" b="0" i="0" baseline="30000" dirty="0">
                <a:solidFill>
                  <a:srgbClr val="111111"/>
                </a:solidFill>
                <a:effectLst/>
                <a:latin typeface="-apple-system"/>
                <a:hlinkClick r:id="rId11"/>
              </a:rPr>
              <a:t>2</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Seguridad de Identificadores</a:t>
            </a:r>
            <a:r>
              <a:rPr lang="es-ES" b="0" i="0" dirty="0">
                <a:solidFill>
                  <a:srgbClr val="111111"/>
                </a:solidFill>
                <a:effectLst/>
                <a:latin typeface="-apple-system"/>
              </a:rPr>
              <a:t>: Se sugiere utilizar algoritmos de generación aleatoria para minimizar la probabilidad de predicción de los identificadores.</a:t>
            </a:r>
          </a:p>
          <a:p>
            <a:pPr algn="l">
              <a:buFont typeface="Arial" panose="020B0604020202020204" pitchFamily="34" charset="0"/>
              <a:buChar char="•"/>
            </a:pPr>
            <a:endParaRPr lang="es-ES" b="0" i="0" dirty="0">
              <a:solidFill>
                <a:srgbClr val="111111"/>
              </a:solidFill>
              <a:effectLst/>
              <a:latin typeface="-apple-system"/>
            </a:endParaRPr>
          </a:p>
          <a:p>
            <a:pPr algn="l"/>
            <a:r>
              <a:rPr lang="es-ES" b="0" i="0" dirty="0">
                <a:solidFill>
                  <a:srgbClr val="111111"/>
                </a:solidFill>
                <a:effectLst/>
                <a:latin typeface="-apple-system"/>
              </a:rPr>
              <a:t>recomendaciones clave para el monitoreo de producción:</a:t>
            </a:r>
          </a:p>
          <a:p>
            <a:pPr algn="l">
              <a:buFont typeface="Arial" panose="020B0604020202020204" pitchFamily="34" charset="0"/>
              <a:buChar char="•"/>
            </a:pPr>
            <a:r>
              <a:rPr lang="es-ES" b="1" i="0" dirty="0">
                <a:solidFill>
                  <a:srgbClr val="111111"/>
                </a:solidFill>
                <a:effectLst/>
                <a:latin typeface="-apple-system"/>
                <a:hlinkClick r:id="rId12"/>
              </a:rPr>
              <a:t>Equipos de Supervisión</a:t>
            </a:r>
            <a:r>
              <a:rPr lang="es-ES" b="0" i="0" dirty="0">
                <a:solidFill>
                  <a:srgbClr val="111111"/>
                </a:solidFill>
                <a:effectLst/>
                <a:latin typeface="-apple-system"/>
                <a:hlinkClick r:id="rId12"/>
              </a:rPr>
              <a:t>: Instalación independiente de equipos de supervisión de producción en cada línea de empacado, utilizando sensores y escáneres para verificar sellos fiscales válidos y leer códigos únicos</a:t>
            </a:r>
            <a:r>
              <a:rPr lang="es-ES" b="0" i="0" baseline="30000" dirty="0">
                <a:solidFill>
                  <a:srgbClr val="111111"/>
                </a:solidFill>
                <a:effectLst/>
                <a:latin typeface="-apple-system"/>
                <a:hlinkClick r:id="rId12"/>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Alertas Automáticas</a:t>
            </a:r>
            <a:r>
              <a:rPr lang="es-ES" b="0" i="0" dirty="0">
                <a:solidFill>
                  <a:srgbClr val="111111"/>
                </a:solidFill>
                <a:effectLst/>
                <a:latin typeface="-apple-system"/>
              </a:rPr>
              <a:t>: Generación de alertas automáticas en caso de falta de sellos fiscales, códigos de barras ilegibles o acceso no autorizado a componentes eléctricos o electrónicos.</a:t>
            </a:r>
          </a:p>
          <a:p>
            <a:pPr algn="l">
              <a:buFont typeface="Arial" panose="020B0604020202020204" pitchFamily="34" charset="0"/>
              <a:buChar char="•"/>
            </a:pPr>
            <a:r>
              <a:rPr lang="es-ES" b="1" i="0" dirty="0">
                <a:solidFill>
                  <a:srgbClr val="111111"/>
                </a:solidFill>
                <a:effectLst/>
                <a:latin typeface="-apple-system"/>
                <a:hlinkClick r:id="rId13"/>
              </a:rPr>
              <a:t>Conectividad y Reporte</a:t>
            </a:r>
            <a:r>
              <a:rPr lang="es-ES" b="0" i="0" dirty="0">
                <a:solidFill>
                  <a:srgbClr val="111111"/>
                </a:solidFill>
                <a:effectLst/>
                <a:latin typeface="-apple-system"/>
                <a:hlinkClick r:id="rId13"/>
              </a:rPr>
              <a:t>: Conexión en línea con la base de datos nacional para informar códigos escaneados en tiempo real, con capacidad de almacenamiento temporal en caso de problemas de conectividad</a:t>
            </a:r>
            <a:r>
              <a:rPr lang="es-ES" b="0" i="0" baseline="30000" dirty="0">
                <a:solidFill>
                  <a:srgbClr val="111111"/>
                </a:solidFill>
                <a:effectLst/>
                <a:latin typeface="-apple-system"/>
                <a:hlinkClick r:id="rId13"/>
              </a:rPr>
              <a:t>2</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14"/>
              </a:rPr>
              <a:t>Capacidades Anti-Manipulación</a:t>
            </a:r>
            <a:r>
              <a:rPr lang="es-ES" b="0" i="0" dirty="0">
                <a:solidFill>
                  <a:srgbClr val="111111"/>
                </a:solidFill>
                <a:effectLst/>
                <a:latin typeface="-apple-system"/>
                <a:hlinkClick r:id="rId14"/>
              </a:rPr>
              <a:t>: Implementación de medidas para detectar y notificar intentos no autorizados de abrir el equipo de supervisión o acceder al interruptor de alimentación</a:t>
            </a:r>
            <a:r>
              <a:rPr lang="es-ES" b="0" i="0" baseline="30000" dirty="0">
                <a:solidFill>
                  <a:srgbClr val="111111"/>
                </a:solidFill>
                <a:effectLst/>
                <a:latin typeface="-apple-system"/>
                <a:hlinkClick r:id="rId14"/>
              </a:rPr>
              <a:t>3</a:t>
            </a:r>
            <a:r>
              <a:rPr lang="es-ES" b="0" i="0" dirty="0">
                <a:solidFill>
                  <a:srgbClr val="111111"/>
                </a:solidFill>
                <a:effectLst/>
                <a:latin typeface="-apple-system"/>
              </a:rPr>
              <a:t>.</a:t>
            </a:r>
          </a:p>
          <a:p>
            <a:pPr algn="l"/>
            <a:r>
              <a:rPr lang="es-ES" b="0" i="0" dirty="0">
                <a:solidFill>
                  <a:srgbClr val="111111"/>
                </a:solidFill>
                <a:effectLst/>
                <a:latin typeface="-apple-system"/>
              </a:rPr>
              <a:t>Estas recomendaciones están diseñadas para garantizar un alto grado de protección contra el fraude y asegurar la integridad del proceso de monitoreo de producción.</a:t>
            </a:r>
          </a:p>
          <a:p>
            <a:endParaRPr lang="en-GB" dirty="0"/>
          </a:p>
          <a:p>
            <a:pPr algn="l"/>
            <a:r>
              <a:rPr lang="es-ES" b="0" i="0" dirty="0">
                <a:solidFill>
                  <a:srgbClr val="111111"/>
                </a:solidFill>
                <a:effectLst/>
                <a:latin typeface="-apple-system"/>
              </a:rPr>
              <a:t>El rol de los fabricantes en el sistema de control de tabaco propuesto por la International </a:t>
            </a:r>
            <a:r>
              <a:rPr lang="es-ES" b="0" i="0" dirty="0" err="1">
                <a:solidFill>
                  <a:srgbClr val="111111"/>
                </a:solidFill>
                <a:effectLst/>
                <a:latin typeface="-apple-system"/>
              </a:rPr>
              <a:t>Tax</a:t>
            </a:r>
            <a:r>
              <a:rPr lang="es-ES" b="0" i="0" dirty="0">
                <a:solidFill>
                  <a:srgbClr val="111111"/>
                </a:solidFill>
                <a:effectLst/>
                <a:latin typeface="-apple-system"/>
              </a:rPr>
              <a:t> </a:t>
            </a:r>
            <a:r>
              <a:rPr lang="es-ES" b="0" i="0" dirty="0" err="1">
                <a:solidFill>
                  <a:srgbClr val="111111"/>
                </a:solidFill>
                <a:effectLst/>
                <a:latin typeface="-apple-system"/>
              </a:rPr>
              <a:t>Stamp</a:t>
            </a:r>
            <a:r>
              <a:rPr lang="es-ES" b="0" i="0" dirty="0">
                <a:solidFill>
                  <a:srgbClr val="111111"/>
                </a:solidFill>
                <a:effectLst/>
                <a:latin typeface="-apple-system"/>
              </a:rPr>
              <a:t> </a:t>
            </a:r>
            <a:r>
              <a:rPr lang="es-ES" b="0" i="0" dirty="0" err="1">
                <a:solidFill>
                  <a:srgbClr val="111111"/>
                </a:solidFill>
                <a:effectLst/>
                <a:latin typeface="-apple-system"/>
              </a:rPr>
              <a:t>Association</a:t>
            </a:r>
            <a:r>
              <a:rPr lang="es-ES" b="0" i="0" dirty="0">
                <a:solidFill>
                  <a:srgbClr val="111111"/>
                </a:solidFill>
                <a:effectLst/>
                <a:latin typeface="-apple-system"/>
              </a:rPr>
              <a:t> (ITSA) es el siguiente:</a:t>
            </a:r>
          </a:p>
          <a:p>
            <a:pPr algn="l">
              <a:buFont typeface="Arial" panose="020B0604020202020204" pitchFamily="34" charset="0"/>
              <a:buChar char="•"/>
            </a:pPr>
            <a:r>
              <a:rPr lang="es-ES" b="1" i="0" dirty="0">
                <a:solidFill>
                  <a:srgbClr val="111111"/>
                </a:solidFill>
                <a:effectLst/>
                <a:latin typeface="-apple-system"/>
                <a:hlinkClick r:id="rId15"/>
              </a:rPr>
              <a:t>Cumplimiento Regulatorio</a:t>
            </a:r>
            <a:r>
              <a:rPr lang="es-ES" b="0" i="0" dirty="0">
                <a:solidFill>
                  <a:srgbClr val="111111"/>
                </a:solidFill>
                <a:effectLst/>
                <a:latin typeface="-apple-system"/>
                <a:hlinkClick r:id="rId15"/>
              </a:rPr>
              <a:t>: Los fabricantes son responsables de cumplir con las obligaciones regulatorias en cuanto al marcado y trazabilidad de todos los productos del tabaco fabricados, importados, exportados y distribuidos en un territorio nacional</a:t>
            </a:r>
            <a:r>
              <a:rPr lang="es-ES" b="0" i="0" baseline="30000" dirty="0">
                <a:solidFill>
                  <a:srgbClr val="111111"/>
                </a:solidFill>
                <a:effectLst/>
                <a:latin typeface="-apple-system"/>
                <a:hlinkClick r:id="rId15"/>
              </a:rPr>
              <a:t>1</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hlinkClick r:id="rId16"/>
              </a:rPr>
              <a:t>Marcado de Productos</a:t>
            </a:r>
            <a:r>
              <a:rPr lang="es-ES" b="0" i="0" dirty="0">
                <a:solidFill>
                  <a:srgbClr val="111111"/>
                </a:solidFill>
                <a:effectLst/>
                <a:latin typeface="-apple-system"/>
                <a:hlinkClick r:id="rId16"/>
              </a:rPr>
              <a:t>: Deben imprimir o grabar directamente en el empaque del producto la información requerida por el artículo 8.4.2 del Protocolo, en el momento de su fabricación</a:t>
            </a:r>
            <a:r>
              <a:rPr lang="es-ES" b="0" i="0" baseline="30000" dirty="0">
                <a:solidFill>
                  <a:srgbClr val="111111"/>
                </a:solidFill>
                <a:effectLst/>
                <a:latin typeface="-apple-system"/>
                <a:hlinkClick r:id="rId16"/>
              </a:rPr>
              <a:t>2</a:t>
            </a:r>
            <a:r>
              <a:rPr lang="es-ES" b="0" i="0" dirty="0">
                <a:solidFill>
                  <a:srgbClr val="111111"/>
                </a:solidFill>
                <a:effectLst/>
                <a:latin typeface="-apple-system"/>
              </a:rPr>
              <a:t>.</a:t>
            </a:r>
          </a:p>
          <a:p>
            <a:pPr algn="l">
              <a:buFont typeface="Arial" panose="020B0604020202020204" pitchFamily="34" charset="0"/>
              <a:buChar char="•"/>
            </a:pPr>
            <a:r>
              <a:rPr lang="es-ES" b="1" i="0" dirty="0">
                <a:solidFill>
                  <a:srgbClr val="111111"/>
                </a:solidFill>
                <a:effectLst/>
                <a:latin typeface="-apple-system"/>
              </a:rPr>
              <a:t>Reporte de Producción</a:t>
            </a:r>
            <a:r>
              <a:rPr lang="es-ES" b="0" i="0" dirty="0">
                <a:solidFill>
                  <a:srgbClr val="111111"/>
                </a:solidFill>
                <a:effectLst/>
                <a:latin typeface="-apple-system"/>
              </a:rPr>
              <a:t>: Los fabricantes deben comunicar a la base de datos nacional la información de producción y empacado, incluyendo la marca de identificación única y otros elementos relevantes.</a:t>
            </a:r>
          </a:p>
          <a:p>
            <a:pPr algn="l">
              <a:buFont typeface="Arial" panose="020B0604020202020204" pitchFamily="34" charset="0"/>
              <a:buChar char="•"/>
            </a:pPr>
            <a:r>
              <a:rPr lang="es-ES" b="1" i="0" dirty="0">
                <a:solidFill>
                  <a:srgbClr val="111111"/>
                </a:solidFill>
                <a:effectLst/>
                <a:latin typeface="-apple-system"/>
              </a:rPr>
              <a:t>Control de Producción</a:t>
            </a:r>
            <a:r>
              <a:rPr lang="es-ES" b="0" i="0" dirty="0">
                <a:solidFill>
                  <a:srgbClr val="111111"/>
                </a:solidFill>
                <a:effectLst/>
                <a:latin typeface="-apple-system"/>
              </a:rPr>
              <a:t>: Aunque la ITSA recomienda que la autoridad competente instale equipos de supervisión de la producción, los fabricantes tienen la tarea de asegurar que cada empaque para la venta al por menor haya sido debidamente marcado con el sello adecuado y comunicado a la base de datos nacional.</a:t>
            </a:r>
          </a:p>
          <a:p>
            <a:pPr algn="l">
              <a:buFont typeface="Arial" panose="020B0604020202020204" pitchFamily="34" charset="0"/>
              <a:buChar char="•"/>
            </a:pPr>
            <a:endParaRPr lang="es-ES" b="0" i="0" dirty="0">
              <a:solidFill>
                <a:srgbClr val="111111"/>
              </a:solidFill>
              <a:effectLst/>
              <a:latin typeface="-apple-system"/>
            </a:endParaRPr>
          </a:p>
          <a:p>
            <a:pPr algn="l"/>
            <a:r>
              <a:rPr lang="es-ES" b="0" i="0" dirty="0">
                <a:solidFill>
                  <a:srgbClr val="111111"/>
                </a:solidFill>
                <a:effectLst/>
                <a:latin typeface="-apple-system"/>
              </a:rPr>
              <a:t>recomendaciones clave para el reporte de información logística:</a:t>
            </a:r>
          </a:p>
          <a:p>
            <a:pPr algn="l">
              <a:buFont typeface="Arial" panose="020B0604020202020204" pitchFamily="34" charset="0"/>
              <a:buChar char="•"/>
            </a:pPr>
            <a:r>
              <a:rPr lang="es-ES" b="1" i="0" dirty="0">
                <a:solidFill>
                  <a:srgbClr val="111111"/>
                </a:solidFill>
                <a:effectLst/>
                <a:latin typeface="-apple-system"/>
              </a:rPr>
              <a:t>UIMLOG</a:t>
            </a:r>
            <a:r>
              <a:rPr lang="es-ES" b="0" i="0" dirty="0">
                <a:solidFill>
                  <a:srgbClr val="111111"/>
                </a:solidFill>
                <a:effectLst/>
                <a:latin typeface="-apple-system"/>
              </a:rPr>
              <a:t>: Delegar a la industria del tabaco la generación de un marcado denominado “UIMLOG”, que incluya información como fecha y lugar de fabricación, y un identificador único conforme a la norma ISO/IEC 15459.</a:t>
            </a:r>
          </a:p>
          <a:p>
            <a:pPr algn="l">
              <a:buFont typeface="Arial" panose="020B0604020202020204" pitchFamily="34" charset="0"/>
              <a:buChar char="•"/>
            </a:pPr>
            <a:r>
              <a:rPr lang="es-ES" b="1" i="0" dirty="0">
                <a:solidFill>
                  <a:srgbClr val="111111"/>
                </a:solidFill>
                <a:effectLst/>
                <a:latin typeface="-apple-system"/>
              </a:rPr>
              <a:t>Control Automatizado</a:t>
            </a:r>
            <a:r>
              <a:rPr lang="es-ES" b="0" i="0" dirty="0">
                <a:solidFill>
                  <a:srgbClr val="111111"/>
                </a:solidFill>
                <a:effectLst/>
                <a:latin typeface="-apple-system"/>
              </a:rPr>
              <a:t>: Implementar equipos de control de producción automatizados para verificar la presencia de sellos fiscales y comunicar los códigos únicos a la base de datos nacional en tiempo real.</a:t>
            </a:r>
          </a:p>
          <a:p>
            <a:pPr algn="l">
              <a:buFont typeface="Arial" panose="020B0604020202020204" pitchFamily="34" charset="0"/>
              <a:buChar char="•"/>
            </a:pPr>
            <a:r>
              <a:rPr lang="es-ES" b="1" i="0" dirty="0">
                <a:solidFill>
                  <a:srgbClr val="111111"/>
                </a:solidFill>
                <a:effectLst/>
                <a:latin typeface="-apple-system"/>
              </a:rPr>
              <a:t>Reporte de Producción</a:t>
            </a:r>
            <a:r>
              <a:rPr lang="es-ES" b="0" i="0" dirty="0">
                <a:solidFill>
                  <a:srgbClr val="111111"/>
                </a:solidFill>
                <a:effectLst/>
                <a:latin typeface="-apple-system"/>
              </a:rPr>
              <a:t>: Asegurar que la industria del tabaco reporte los componentes de las marcas de identificación únicas durante el proceso de producción y empacado.</a:t>
            </a:r>
          </a:p>
          <a:p>
            <a:pPr algn="l">
              <a:buFont typeface="Arial" panose="020B0604020202020204" pitchFamily="34" charset="0"/>
              <a:buChar char="•"/>
            </a:pPr>
            <a:r>
              <a:rPr lang="es-ES" b="1" i="0" dirty="0">
                <a:solidFill>
                  <a:srgbClr val="111111"/>
                </a:solidFill>
                <a:effectLst/>
                <a:latin typeface="-apple-system"/>
              </a:rPr>
              <a:t>Interoperabilidad Global</a:t>
            </a:r>
            <a:r>
              <a:rPr lang="es-ES" b="0" i="0" dirty="0">
                <a:solidFill>
                  <a:srgbClr val="111111"/>
                </a:solidFill>
                <a:effectLst/>
                <a:latin typeface="-apple-system"/>
              </a:rPr>
              <a:t>: Utilizar normas mundiales como ISO/IEC 15459 para garantizar la unicidad de los identificadores y facilitar la interoperabilidad entre las bases de datos nacionales.</a:t>
            </a:r>
          </a:p>
          <a:p>
            <a:pPr algn="l">
              <a:buFont typeface="Arial" panose="020B0604020202020204" pitchFamily="34" charset="0"/>
              <a:buChar char="•"/>
            </a:pPr>
            <a:endParaRPr lang="es-ES" b="0" i="0" dirty="0">
              <a:solidFill>
                <a:srgbClr val="111111"/>
              </a:solidFill>
              <a:effectLst/>
              <a:latin typeface="-apple-system"/>
            </a:endParaRPr>
          </a:p>
          <a:p>
            <a:r>
              <a:rPr lang="es-ES" dirty="0"/>
              <a:t>Basado en el contexto de la página web actual, aquí hay un resumen de las recomendaciones para un programa de fiscalización:</a:t>
            </a:r>
          </a:p>
          <a:p>
            <a:pPr>
              <a:buFont typeface="Arial" panose="020B0604020202020204" pitchFamily="34" charset="0"/>
              <a:buChar char="•"/>
            </a:pPr>
            <a:r>
              <a:rPr lang="es-ES" b="1" dirty="0"/>
              <a:t>Control y Fiscalización</a:t>
            </a:r>
            <a:r>
              <a:rPr lang="es-ES" dirty="0"/>
              <a:t>: Se sugiere establecer un programa que utilice agentes administrativos para analizar datos y realizar inspecciones en campo.</a:t>
            </a:r>
          </a:p>
          <a:p>
            <a:pPr>
              <a:buFont typeface="Arial" panose="020B0604020202020204" pitchFamily="34" charset="0"/>
              <a:buChar char="•"/>
            </a:pPr>
            <a:r>
              <a:rPr lang="es-ES" b="1" dirty="0"/>
              <a:t>Herramientas de Análisis</a:t>
            </a:r>
            <a:r>
              <a:rPr lang="es-ES" dirty="0"/>
              <a:t>: Implementar herramientas para que los agentes administrativos supervisen los datos comunicados y verifiquen su coherencia.</a:t>
            </a:r>
          </a:p>
          <a:p>
            <a:pPr>
              <a:buFont typeface="Arial" panose="020B0604020202020204" pitchFamily="34" charset="0"/>
              <a:buChar char="•"/>
            </a:pPr>
            <a:r>
              <a:rPr lang="es-ES" b="1" dirty="0"/>
              <a:t>Dispositivos Portátiles</a:t>
            </a:r>
            <a:r>
              <a:rPr lang="es-ES" dirty="0"/>
              <a:t>: Usar dispositivos que puedan autenticar elementos de seguridad y consultar datos de rastreo y trazabilidad.</a:t>
            </a:r>
          </a:p>
          <a:p>
            <a:pPr>
              <a:buFont typeface="Arial" panose="020B0604020202020204" pitchFamily="34" charset="0"/>
              <a:buChar char="•"/>
            </a:pPr>
            <a:r>
              <a:rPr lang="es-ES" b="1" dirty="0"/>
              <a:t>Verificación Pública</a:t>
            </a:r>
            <a:r>
              <a:rPr lang="es-ES" dirty="0"/>
              <a:t>: Proporcionar herramientas de verificación de cumplimiento para el público, como aplicaciones móviles para escanear códigos de barras 2D.</a:t>
            </a:r>
          </a:p>
          <a:p>
            <a:r>
              <a:rPr lang="es-ES" dirty="0"/>
              <a:t>Estas recomendaciones están diseñadas para apoyar la eficacia del sistema de rastreo y trazabilidad en la lucha contra el comercio ilícito de productos del tabaco.</a:t>
            </a:r>
          </a:p>
          <a:p>
            <a:pPr algn="l">
              <a:buFont typeface="Arial" panose="020B0604020202020204" pitchFamily="34" charset="0"/>
              <a:buChar char="•"/>
            </a:pPr>
            <a:endParaRPr lang="es-ES" b="0" i="0" dirty="0">
              <a:solidFill>
                <a:srgbClr val="111111"/>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16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GISFP is live since sept 2023. Secure messaging system</a:t>
            </a:r>
          </a:p>
          <a:p>
            <a:r>
              <a:rPr lang="en-US" dirty="0"/>
              <a:t>Art. 8 </a:t>
            </a:r>
            <a:r>
              <a:rPr lang="en-US" dirty="0" err="1"/>
              <a:t>compromete</a:t>
            </a:r>
            <a:r>
              <a:rPr lang="en-US" dirty="0"/>
              <a:t> </a:t>
            </a:r>
            <a:r>
              <a:rPr lang="en-US" dirty="0" err="1"/>
              <a:t>colaboración</a:t>
            </a:r>
            <a:r>
              <a:rPr lang="en-US" dirty="0"/>
              <a:t> entre </a:t>
            </a:r>
            <a:r>
              <a:rPr lang="en-US" dirty="0" err="1"/>
              <a:t>países</a:t>
            </a:r>
            <a:r>
              <a:rPr lang="en-US" dirty="0"/>
              <a:t> para control de tabaco</a:t>
            </a:r>
            <a:endParaRPr lang="LID4096" dirty="0"/>
          </a:p>
          <a:p>
            <a:endParaRPr lang="LID4096" dirty="0"/>
          </a:p>
        </p:txBody>
      </p:sp>
      <p:sp>
        <p:nvSpPr>
          <p:cNvPr id="4" name="Slide Number Placeholder 3"/>
          <p:cNvSpPr>
            <a:spLocks noGrp="1"/>
          </p:cNvSpPr>
          <p:nvPr>
            <p:ph type="sldNum" sz="quarter" idx="5"/>
          </p:nvPr>
        </p:nvSpPr>
        <p:spPr/>
        <p:txBody>
          <a:bodyPr/>
          <a:lstStyle/>
          <a:p>
            <a:fld id="{06B0EB5A-B0F2-3E43-A63D-5020C2B72942}" type="slidenum">
              <a:rPr lang="en-CL" smtClean="0"/>
              <a:t>7</a:t>
            </a:fld>
            <a:endParaRPr lang="en-CL"/>
          </a:p>
        </p:txBody>
      </p:sp>
    </p:spTree>
    <p:extLst>
      <p:ext uri="{BB962C8B-B14F-4D97-AF65-F5344CB8AC3E}">
        <p14:creationId xmlns:p14="http://schemas.microsoft.com/office/powerpoint/2010/main" val="225855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Concebido</a:t>
            </a:r>
            <a:r>
              <a:rPr lang="en-US" dirty="0"/>
              <a:t> </a:t>
            </a:r>
            <a:r>
              <a:rPr lang="en-US" dirty="0" err="1"/>
              <a:t>como</a:t>
            </a:r>
            <a:r>
              <a:rPr lang="en-US" dirty="0"/>
              <a:t> un Sistema que </a:t>
            </a:r>
            <a:r>
              <a:rPr lang="en-US" dirty="0" err="1"/>
              <a:t>permita</a:t>
            </a:r>
            <a:r>
              <a:rPr lang="en-US" dirty="0"/>
              <a:t> </a:t>
            </a:r>
            <a:r>
              <a:rPr lang="en-US" dirty="0" err="1"/>
              <a:t>intercambio</a:t>
            </a:r>
            <a:r>
              <a:rPr lang="en-US" dirty="0"/>
              <a:t> de </a:t>
            </a:r>
            <a:r>
              <a:rPr lang="en-US" dirty="0" err="1"/>
              <a:t>información</a:t>
            </a:r>
            <a:r>
              <a:rPr lang="en-US" dirty="0"/>
              <a:t> Segura entre las </a:t>
            </a:r>
            <a:r>
              <a:rPr lang="en-US" dirty="0" err="1"/>
              <a:t>partes</a:t>
            </a:r>
            <a:r>
              <a:rPr lang="en-US" dirty="0"/>
              <a:t> para </a:t>
            </a:r>
            <a:r>
              <a:rPr lang="en-US" dirty="0" err="1"/>
              <a:t>colaboración</a:t>
            </a:r>
            <a:r>
              <a:rPr lang="en-US" dirty="0"/>
              <a:t>. Un Sistema Seguro, </a:t>
            </a:r>
            <a:r>
              <a:rPr lang="en-US" dirty="0" err="1"/>
              <a:t>confidencial</a:t>
            </a:r>
            <a:r>
              <a:rPr lang="en-US" dirty="0"/>
              <a:t> que no </a:t>
            </a:r>
            <a:r>
              <a:rPr lang="en-US" dirty="0" err="1"/>
              <a:t>almacena</a:t>
            </a:r>
            <a:r>
              <a:rPr lang="en-US" dirty="0"/>
              <a:t> </a:t>
            </a:r>
            <a:r>
              <a:rPr lang="en-US" dirty="0" err="1"/>
              <a:t>información</a:t>
            </a:r>
            <a:r>
              <a:rPr lang="en-US" dirty="0"/>
              <a:t> y </a:t>
            </a:r>
            <a:r>
              <a:rPr lang="en-US" dirty="0" err="1"/>
              <a:t>autentica</a:t>
            </a:r>
            <a:r>
              <a:rPr lang="en-US" dirty="0"/>
              <a:t> las </a:t>
            </a:r>
            <a:r>
              <a:rPr lang="en-US" dirty="0" err="1"/>
              <a:t>partes</a:t>
            </a:r>
            <a:r>
              <a:rPr lang="en-US" dirty="0"/>
              <a:t> que se </a:t>
            </a:r>
            <a:r>
              <a:rPr lang="en-US" dirty="0" err="1"/>
              <a:t>comunican</a:t>
            </a:r>
            <a:r>
              <a:rPr lang="en-US" dirty="0"/>
              <a:t>.</a:t>
            </a:r>
            <a:endParaRPr lang="LID4096" dirty="0"/>
          </a:p>
        </p:txBody>
      </p:sp>
      <p:sp>
        <p:nvSpPr>
          <p:cNvPr id="4" name="Slide Number Placeholder 3"/>
          <p:cNvSpPr>
            <a:spLocks noGrp="1"/>
          </p:cNvSpPr>
          <p:nvPr>
            <p:ph type="sldNum" sz="quarter" idx="5"/>
          </p:nvPr>
        </p:nvSpPr>
        <p:spPr/>
        <p:txBody>
          <a:bodyPr/>
          <a:lstStyle/>
          <a:p>
            <a:fld id="{06B0EB5A-B0F2-3E43-A63D-5020C2B72942}" type="slidenum">
              <a:rPr lang="en-CL" smtClean="0"/>
              <a:t>8</a:t>
            </a:fld>
            <a:endParaRPr lang="en-CL"/>
          </a:p>
        </p:txBody>
      </p:sp>
    </p:spTree>
    <p:extLst>
      <p:ext uri="{BB962C8B-B14F-4D97-AF65-F5344CB8AC3E}">
        <p14:creationId xmlns:p14="http://schemas.microsoft.com/office/powerpoint/2010/main" val="74705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6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A0A1-80AE-853C-D8FA-AA5DC38980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7E28F40-A173-2310-73EB-E363F80DE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677AAB9-E57D-0D5C-8B47-D2BF03767CD2}"/>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EA904F67-0C16-48A3-55E6-60E20A34F1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F2EED03-AA57-63B2-BDDD-74D0A8FAA32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66198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7F85-27A5-EEAC-1669-61D0C886D5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76BBC75-FF40-E2EB-A063-0E7BFEAF73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DD7C94-7B30-E3CB-D5A8-4F3B2E173F76}"/>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9BBC2F7E-1EA9-2E0C-B8C1-791C76A8661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4AA1A8-578F-38B0-FBF0-BB35C31F696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3315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CE7771-89C8-5167-E407-5C3913AFA76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BDE6FE8-FE4D-19C0-022C-FFE236B996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C6FC1E-3783-729B-6EF4-CCDC8EF52B2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126AD720-CBE1-1445-3949-4D453FCBB1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36E7FE-606B-2409-C42E-39568968B8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79906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dirty="0"/>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dirty="0"/>
              <a:t>Click to </a:t>
            </a:r>
            <a:r>
              <a:rPr lang="fr-CH" dirty="0" err="1"/>
              <a:t>edit</a:t>
            </a:r>
            <a:r>
              <a:rPr lang="fr-CH" dirty="0"/>
              <a:t> Master </a:t>
            </a:r>
            <a:r>
              <a:rPr lang="fr-CH" dirty="0" err="1"/>
              <a:t>title</a:t>
            </a:r>
            <a:r>
              <a:rPr lang="fr-CH" dirty="0"/>
              <a:t> style</a:t>
            </a:r>
            <a:endParaRPr lang="en-GB" dirty="0"/>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36619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dirty="0"/>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dirty="0"/>
              <a:t>Click to </a:t>
            </a:r>
            <a:r>
              <a:rPr lang="fr-CH" dirty="0" err="1"/>
              <a:t>edit</a:t>
            </a:r>
            <a:r>
              <a:rPr lang="fr-CH" dirty="0"/>
              <a:t> Master </a:t>
            </a:r>
            <a:r>
              <a:rPr lang="fr-CH" dirty="0" err="1"/>
              <a:t>title</a:t>
            </a:r>
            <a:r>
              <a:rPr lang="fr-CH" dirty="0"/>
              <a:t> style</a:t>
            </a:r>
            <a:endParaRPr lang="en-GB" dirty="0"/>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2429412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dirty="0"/>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dirty="0"/>
              <a:t>Click to </a:t>
            </a:r>
            <a:r>
              <a:rPr lang="fr-CH" dirty="0" err="1"/>
              <a:t>edit</a:t>
            </a:r>
            <a:r>
              <a:rPr lang="fr-CH" dirty="0"/>
              <a:t> Master </a:t>
            </a:r>
            <a:r>
              <a:rPr lang="fr-CH" dirty="0" err="1"/>
              <a:t>title</a:t>
            </a:r>
            <a:r>
              <a:rPr lang="fr-CH" dirty="0"/>
              <a:t> style</a:t>
            </a:r>
            <a:endParaRPr lang="en-GB" dirty="0"/>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088823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dirty="0"/>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dirty="0"/>
              <a:t>Click to </a:t>
            </a:r>
            <a:r>
              <a:rPr lang="fr-CH" dirty="0" err="1"/>
              <a:t>edit</a:t>
            </a:r>
            <a:r>
              <a:rPr lang="fr-CH" dirty="0"/>
              <a:t> Master </a:t>
            </a:r>
            <a:r>
              <a:rPr lang="fr-CH" dirty="0" err="1"/>
              <a:t>title</a:t>
            </a:r>
            <a:r>
              <a:rPr lang="fr-CH" dirty="0"/>
              <a:t> style</a:t>
            </a:r>
            <a:endParaRPr lang="en-GB" dirty="0"/>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034539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60C2-92DB-FF59-34A0-756E3FE0615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A481AB-F62B-9CA2-9619-4AFFA783AA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028287-2A65-5494-6718-E16600A3CDF7}"/>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A19029A9-7520-C28F-CEEE-D471261B27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D95ED07-25CE-BF97-E166-033C9B8F89D7}"/>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8186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2C4D-4139-9251-85AD-5D50C5AE14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43FC15-BF05-F3D7-9ACE-050AD1AC6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C3BCD5-818F-E056-9E3E-3865C6DE27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CC967DF8-1A7C-9644-7C04-E385535484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C2F79DA-67D6-D7C5-EDF4-BACBE3D263DE}"/>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31266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4DF-54A3-1DAB-719C-84835B48581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1E384FA-6441-6FB7-87A4-EC60C0196C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AECD919-B7B1-2CD9-8A2A-BBFF03E063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7E78B34-74FC-18DD-468D-8FF7BE4EBCD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141014D6-1D76-20B4-BCAC-45504568C1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FB3BA4-19CE-676E-3B89-86F5A9FE66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23328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1E9C-FB1A-A300-27EC-1E0140CD66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C39A0A3-A311-3E6B-E8D0-CB6C0DD30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AD3CF3-434B-A5BA-9F0B-24FDDE87AF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AA135D6-DD2E-614C-01A6-A851B98C3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F5EDA8-997F-D3BF-CA1D-DD106CBA2A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EA7EA8-CCFA-3AEE-9E7C-9777E8F778D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8" name="Footer Placeholder 7">
            <a:extLst>
              <a:ext uri="{FF2B5EF4-FFF2-40B4-BE49-F238E27FC236}">
                <a16:creationId xmlns:a16="http://schemas.microsoft.com/office/drawing/2014/main" id="{57E98EED-DA6A-1684-9E4F-021B6A98A2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8A8ED5A-61FC-43AC-8CCA-A5C354CD717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88362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2684-1723-B478-1F13-60EF95F465D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ABE56C-9466-AC6B-8A9E-304DB16D955A}"/>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4" name="Footer Placeholder 3">
            <a:extLst>
              <a:ext uri="{FF2B5EF4-FFF2-40B4-BE49-F238E27FC236}">
                <a16:creationId xmlns:a16="http://schemas.microsoft.com/office/drawing/2014/main" id="{61916796-18B0-83AB-4E01-14104AA9ABC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BACDD09-B425-5881-3F68-321F7467E342}"/>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75681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D9DBE-F019-F7A9-799A-EB7DECADDA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3" name="Footer Placeholder 2">
            <a:extLst>
              <a:ext uri="{FF2B5EF4-FFF2-40B4-BE49-F238E27FC236}">
                <a16:creationId xmlns:a16="http://schemas.microsoft.com/office/drawing/2014/main" id="{C191BAA5-E9D7-B62C-8E7A-475D2E2FFA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ED8CC00C-6ECB-D32F-D98C-BF0AFD744FA1}"/>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61867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61FE-7F35-9BB3-104A-9F22306C2D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CFA2A4F-B1DC-B079-29FE-3CF0F2895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122FEBB-A375-357C-3C6E-9BF03FAE0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81B23-2737-CA5F-88C0-2FC95232C04F}"/>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33BB9511-4C3A-3ECA-6119-A7E68FFC9E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B0115A5-A9EA-12C0-576D-E0963DD0E5E8}"/>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22243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71FB-B3BD-1ACA-CF8D-AAD856CCF7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1573DB2-9E6A-805F-63B6-79217CA28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6BD35A-2455-57B1-DD19-851BA870A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3936F4-9973-D0CE-7A63-19A86A1B5A64}"/>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C09B6BB2-A663-E40F-B098-6549731E8A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B398304-EAE5-661A-0254-605C8237F26D}"/>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121714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16A6F-FFF0-8B9A-2CFD-9A0A7A34D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5D03B191-67D8-FF39-A2F9-7927CFB0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3">
            <a:extLst>
              <a:ext uri="{FF2B5EF4-FFF2-40B4-BE49-F238E27FC236}">
                <a16:creationId xmlns:a16="http://schemas.microsoft.com/office/drawing/2014/main" id="{DA25F981-89A7-6388-469A-05963F4CE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93837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b="1" i="0" kern="1200">
          <a:solidFill>
            <a:srgbClr val="46072D"/>
          </a:solidFill>
          <a:latin typeface="NewsGoth BdXCn B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sGoth B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sGoth B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sGoth B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1.jpe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8B8D34-C735-19C6-07EA-173EA6196627}"/>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3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284A3-54B6-1CAB-31C3-A50046A10721}"/>
              </a:ext>
            </a:extLst>
          </p:cNvPr>
          <p:cNvSpPr>
            <a:spLocks noGrp="1"/>
          </p:cNvSpPr>
          <p:nvPr>
            <p:ph type="ctrTitle"/>
          </p:nvPr>
        </p:nvSpPr>
        <p:spPr>
          <a:xfrm>
            <a:off x="5775961" y="962526"/>
            <a:ext cx="5384800" cy="3210689"/>
          </a:xfrm>
        </p:spPr>
        <p:txBody>
          <a:bodyPr anchor="b">
            <a:normAutofit/>
          </a:bodyPr>
          <a:lstStyle/>
          <a:p>
            <a:pPr algn="l"/>
            <a:r>
              <a:rPr lang="es-419" sz="4800" dirty="0"/>
              <a:t>IMPLEMENTANDO EL PROTOCOLO FCTC (CMCT)</a:t>
            </a:r>
            <a:br>
              <a:rPr lang="es-419" sz="4800" dirty="0"/>
            </a:br>
            <a:r>
              <a:rPr lang="es-419" sz="3600" dirty="0"/>
              <a:t>Guía para autoridades tributarias para el uso de programas con estampillas fiscales</a:t>
            </a:r>
          </a:p>
        </p:txBody>
      </p:sp>
    </p:spTree>
    <p:extLst>
      <p:ext uri="{BB962C8B-B14F-4D97-AF65-F5344CB8AC3E}">
        <p14:creationId xmlns:p14="http://schemas.microsoft.com/office/powerpoint/2010/main" val="228186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597" y="274639"/>
            <a:ext cx="11838203" cy="792163"/>
          </a:xfrm>
        </p:spPr>
        <p:txBody>
          <a:bodyPr>
            <a:noAutofit/>
          </a:bodyPr>
          <a:lstStyle/>
          <a:p>
            <a:pPr algn="ctr"/>
            <a:r>
              <a:rPr lang="es-419" sz="2933" dirty="0"/>
              <a:t>Ejemplo de cómo funciona con los programas de sellos fiscales existentes (1 de 2)</a:t>
            </a:r>
            <a:endParaRPr lang="en-US" sz="2933" dirty="0"/>
          </a:p>
        </p:txBody>
      </p:sp>
      <p:sp>
        <p:nvSpPr>
          <p:cNvPr id="4" name="TextBox 3">
            <a:extLst>
              <a:ext uri="{FF2B5EF4-FFF2-40B4-BE49-F238E27FC236}">
                <a16:creationId xmlns:a16="http://schemas.microsoft.com/office/drawing/2014/main" id="{21201D2E-B508-41AA-9CD8-86D2775BAE4A}"/>
              </a:ext>
            </a:extLst>
          </p:cNvPr>
          <p:cNvSpPr txBox="1"/>
          <p:nvPr/>
        </p:nvSpPr>
        <p:spPr>
          <a:xfrm>
            <a:off x="2203038" y="1687533"/>
            <a:ext cx="805029" cy="461665"/>
          </a:xfrm>
          <a:prstGeom prst="rect">
            <a:avLst/>
          </a:prstGeom>
          <a:noFill/>
        </p:spPr>
        <p:txBody>
          <a:bodyPr wrap="none" rtlCol="0">
            <a:spAutoFit/>
          </a:bodyPr>
          <a:lstStyle/>
          <a:p>
            <a:r>
              <a:rPr lang="en-US" sz="2400" dirty="0"/>
              <a:t>Chile</a:t>
            </a:r>
          </a:p>
        </p:txBody>
      </p:sp>
      <p:sp>
        <p:nvSpPr>
          <p:cNvPr id="8" name="TextBox 7">
            <a:extLst>
              <a:ext uri="{FF2B5EF4-FFF2-40B4-BE49-F238E27FC236}">
                <a16:creationId xmlns:a16="http://schemas.microsoft.com/office/drawing/2014/main" id="{53A9757E-FEC2-45B5-8322-4873926B90C1}"/>
              </a:ext>
            </a:extLst>
          </p:cNvPr>
          <p:cNvSpPr txBox="1"/>
          <p:nvPr/>
        </p:nvSpPr>
        <p:spPr>
          <a:xfrm>
            <a:off x="8432800" y="1688617"/>
            <a:ext cx="1402885" cy="461665"/>
          </a:xfrm>
          <a:prstGeom prst="rect">
            <a:avLst/>
          </a:prstGeom>
          <a:noFill/>
        </p:spPr>
        <p:txBody>
          <a:bodyPr wrap="none" rtlCol="0">
            <a:spAutoFit/>
          </a:bodyPr>
          <a:lstStyle/>
          <a:p>
            <a:r>
              <a:rPr lang="en-US" sz="2400" dirty="0"/>
              <a:t>Argentina</a:t>
            </a:r>
          </a:p>
        </p:txBody>
      </p:sp>
      <p:cxnSp>
        <p:nvCxnSpPr>
          <p:cNvPr id="10" name="Straight Connector 9">
            <a:extLst>
              <a:ext uri="{FF2B5EF4-FFF2-40B4-BE49-F238E27FC236}">
                <a16:creationId xmlns:a16="http://schemas.microsoft.com/office/drawing/2014/main" id="{03897C46-D65D-4CEF-8FFE-927708DA648A}"/>
              </a:ext>
            </a:extLst>
          </p:cNvPr>
          <p:cNvCxnSpPr/>
          <p:nvPr/>
        </p:nvCxnSpPr>
        <p:spPr>
          <a:xfrm>
            <a:off x="6096000" y="1664395"/>
            <a:ext cx="0" cy="43688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C6CF87-B689-4A6C-82BC-622E954AA5CB}"/>
              </a:ext>
            </a:extLst>
          </p:cNvPr>
          <p:cNvSpPr txBox="1"/>
          <p:nvPr/>
        </p:nvSpPr>
        <p:spPr>
          <a:xfrm>
            <a:off x="9560704" y="4603316"/>
            <a:ext cx="1081002" cy="307777"/>
          </a:xfrm>
          <a:prstGeom prst="rect">
            <a:avLst/>
          </a:prstGeom>
          <a:noFill/>
        </p:spPr>
        <p:txBody>
          <a:bodyPr wrap="none" rtlCol="0">
            <a:spAutoFit/>
          </a:bodyPr>
          <a:lstStyle/>
          <a:p>
            <a:pPr algn="ctr"/>
            <a:r>
              <a:rPr lang="en-US" sz="1400" dirty="0"/>
              <a:t>DOMÉSTICO</a:t>
            </a:r>
          </a:p>
        </p:txBody>
      </p:sp>
      <p:pic>
        <p:nvPicPr>
          <p:cNvPr id="20" name="Picture 19">
            <a:extLst>
              <a:ext uri="{FF2B5EF4-FFF2-40B4-BE49-F238E27FC236}">
                <a16:creationId xmlns:a16="http://schemas.microsoft.com/office/drawing/2014/main" id="{3526367B-9770-488F-BD3D-FAFA865D7B92}"/>
              </a:ext>
            </a:extLst>
          </p:cNvPr>
          <p:cNvPicPr>
            <a:picLocks noChangeAspect="1"/>
          </p:cNvPicPr>
          <p:nvPr/>
        </p:nvPicPr>
        <p:blipFill rotWithShape="1">
          <a:blip r:embed="rId3"/>
          <a:srcRect/>
          <a:stretch/>
        </p:blipFill>
        <p:spPr>
          <a:xfrm rot="5400000">
            <a:off x="9136004" y="2926639"/>
            <a:ext cx="1930401" cy="1422951"/>
          </a:xfrm>
          <a:prstGeom prst="rect">
            <a:avLst/>
          </a:prstGeom>
        </p:spPr>
      </p:pic>
      <p:sp>
        <p:nvSpPr>
          <p:cNvPr id="21" name="TextBox 20">
            <a:extLst>
              <a:ext uri="{FF2B5EF4-FFF2-40B4-BE49-F238E27FC236}">
                <a16:creationId xmlns:a16="http://schemas.microsoft.com/office/drawing/2014/main" id="{76BED1A3-EDA1-4FE6-808C-D37C7C0D6C67}"/>
              </a:ext>
            </a:extLst>
          </p:cNvPr>
          <p:cNvSpPr txBox="1"/>
          <p:nvPr/>
        </p:nvSpPr>
        <p:spPr>
          <a:xfrm>
            <a:off x="1537966" y="4603316"/>
            <a:ext cx="1081002" cy="307777"/>
          </a:xfrm>
          <a:prstGeom prst="rect">
            <a:avLst/>
          </a:prstGeom>
          <a:noFill/>
        </p:spPr>
        <p:txBody>
          <a:bodyPr wrap="none" rtlCol="0">
            <a:spAutoFit/>
          </a:bodyPr>
          <a:lstStyle/>
          <a:p>
            <a:pPr algn="ctr"/>
            <a:r>
              <a:rPr lang="en-US" sz="1400" dirty="0"/>
              <a:t>DOMÉSTICO</a:t>
            </a:r>
          </a:p>
        </p:txBody>
      </p:sp>
      <p:grpSp>
        <p:nvGrpSpPr>
          <p:cNvPr id="53" name="Group 52">
            <a:extLst>
              <a:ext uri="{FF2B5EF4-FFF2-40B4-BE49-F238E27FC236}">
                <a16:creationId xmlns:a16="http://schemas.microsoft.com/office/drawing/2014/main" id="{F4D89B57-A58B-4C36-80D9-6875C466EF67}"/>
              </a:ext>
            </a:extLst>
          </p:cNvPr>
          <p:cNvGrpSpPr/>
          <p:nvPr/>
        </p:nvGrpSpPr>
        <p:grpSpPr>
          <a:xfrm>
            <a:off x="914400" y="4911092"/>
            <a:ext cx="10200416" cy="1362707"/>
            <a:chOff x="685800" y="3683320"/>
            <a:chExt cx="7650313" cy="1022030"/>
          </a:xfrm>
        </p:grpSpPr>
        <p:grpSp>
          <p:nvGrpSpPr>
            <p:cNvPr id="47" name="Group 46">
              <a:extLst>
                <a:ext uri="{FF2B5EF4-FFF2-40B4-BE49-F238E27FC236}">
                  <a16:creationId xmlns:a16="http://schemas.microsoft.com/office/drawing/2014/main" id="{5920D4E5-67BC-4FF4-83BA-BA1A2E163E76}"/>
                </a:ext>
              </a:extLst>
            </p:cNvPr>
            <p:cNvGrpSpPr/>
            <p:nvPr/>
          </p:nvGrpSpPr>
          <p:grpSpPr>
            <a:xfrm>
              <a:off x="874832" y="3683320"/>
              <a:ext cx="7461281" cy="1022030"/>
              <a:chOff x="874832" y="3683320"/>
              <a:chExt cx="7461281" cy="1022030"/>
            </a:xfrm>
          </p:grpSpPr>
          <p:sp>
            <p:nvSpPr>
              <p:cNvPr id="18" name="Cylinder 17">
                <a:extLst>
                  <a:ext uri="{FF2B5EF4-FFF2-40B4-BE49-F238E27FC236}">
                    <a16:creationId xmlns:a16="http://schemas.microsoft.com/office/drawing/2014/main" id="{ACBF9739-1FB1-44C6-B119-C004E00663C7}"/>
                  </a:ext>
                </a:extLst>
              </p:cNvPr>
              <p:cNvSpPr/>
              <p:nvPr/>
            </p:nvSpPr>
            <p:spPr>
              <a:xfrm>
                <a:off x="6617385" y="4171950"/>
                <a:ext cx="914400" cy="533400"/>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46" name="Group 45">
                <a:extLst>
                  <a:ext uri="{FF2B5EF4-FFF2-40B4-BE49-F238E27FC236}">
                    <a16:creationId xmlns:a16="http://schemas.microsoft.com/office/drawing/2014/main" id="{40AC87C2-F697-45A9-970D-4E3B8D417995}"/>
                  </a:ext>
                </a:extLst>
              </p:cNvPr>
              <p:cNvGrpSpPr/>
              <p:nvPr/>
            </p:nvGrpSpPr>
            <p:grpSpPr>
              <a:xfrm>
                <a:off x="874832" y="3683320"/>
                <a:ext cx="1792168" cy="1022030"/>
                <a:chOff x="874832" y="3683320"/>
                <a:chExt cx="1792168" cy="1022030"/>
              </a:xfrm>
            </p:grpSpPr>
            <p:sp>
              <p:nvSpPr>
                <p:cNvPr id="17" name="Cylinder 16">
                  <a:extLst>
                    <a:ext uri="{FF2B5EF4-FFF2-40B4-BE49-F238E27FC236}">
                      <a16:creationId xmlns:a16="http://schemas.microsoft.com/office/drawing/2014/main" id="{AEC15D4A-F93E-4210-AFAC-17DCA9832421}"/>
                    </a:ext>
                  </a:extLst>
                </p:cNvPr>
                <p:cNvSpPr/>
                <p:nvPr/>
              </p:nvSpPr>
              <p:spPr>
                <a:xfrm>
                  <a:off x="1752600" y="4171950"/>
                  <a:ext cx="914400" cy="533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Connector: Elbow 24">
                  <a:extLst>
                    <a:ext uri="{FF2B5EF4-FFF2-40B4-BE49-F238E27FC236}">
                      <a16:creationId xmlns:a16="http://schemas.microsoft.com/office/drawing/2014/main" id="{598C6C32-47E8-406D-9829-AC013D611987}"/>
                    </a:ext>
                  </a:extLst>
                </p:cNvPr>
                <p:cNvCxnSpPr>
                  <a:cxnSpLocks/>
                  <a:stCxn id="21" idx="2"/>
                  <a:endCxn id="17" idx="2"/>
                </p:cNvCxnSpPr>
                <p:nvPr/>
              </p:nvCxnSpPr>
              <p:spPr>
                <a:xfrm rot="16200000" flipH="1">
                  <a:off x="1278060" y="3964110"/>
                  <a:ext cx="755329" cy="1937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09E9ED-D83D-40D1-8C1F-7FEBA16DDC54}"/>
                    </a:ext>
                  </a:extLst>
                </p:cNvPr>
                <p:cNvSpPr txBox="1"/>
                <p:nvPr/>
              </p:nvSpPr>
              <p:spPr>
                <a:xfrm>
                  <a:off x="874832" y="3869113"/>
                  <a:ext cx="467917" cy="253915"/>
                </a:xfrm>
                <a:prstGeom prst="rect">
                  <a:avLst/>
                </a:prstGeom>
                <a:noFill/>
              </p:spPr>
              <p:txBody>
                <a:bodyPr wrap="none" rtlCol="0">
                  <a:spAutoFit/>
                </a:bodyPr>
                <a:lstStyle/>
                <a:p>
                  <a:r>
                    <a:rPr lang="en-US" sz="1600" dirty="0"/>
                    <a:t>UID</a:t>
                  </a:r>
                  <a:r>
                    <a:rPr lang="en-US" sz="1600" baseline="-25000" dirty="0"/>
                    <a:t>CL</a:t>
                  </a:r>
                </a:p>
              </p:txBody>
            </p:sp>
          </p:grpSp>
          <p:cxnSp>
            <p:nvCxnSpPr>
              <p:cNvPr id="39" name="Connector: Elbow 38">
                <a:extLst>
                  <a:ext uri="{FF2B5EF4-FFF2-40B4-BE49-F238E27FC236}">
                    <a16:creationId xmlns:a16="http://schemas.microsoft.com/office/drawing/2014/main" id="{54AE9852-07F8-4F10-9C4D-349EE348587C}"/>
                  </a:ext>
                </a:extLst>
              </p:cNvPr>
              <p:cNvCxnSpPr>
                <a:cxnSpLocks/>
              </p:cNvCxnSpPr>
              <p:nvPr/>
            </p:nvCxnSpPr>
            <p:spPr>
              <a:xfrm rot="5400000">
                <a:off x="7232115" y="3996957"/>
                <a:ext cx="732248" cy="1511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70359AF-B6DC-48B3-9A05-7ED19652D162}"/>
                  </a:ext>
                </a:extLst>
              </p:cNvPr>
              <p:cNvSpPr txBox="1"/>
              <p:nvPr/>
            </p:nvSpPr>
            <p:spPr>
              <a:xfrm>
                <a:off x="7789665" y="3869113"/>
                <a:ext cx="546448" cy="253915"/>
              </a:xfrm>
              <a:prstGeom prst="rect">
                <a:avLst/>
              </a:prstGeom>
              <a:noFill/>
            </p:spPr>
            <p:txBody>
              <a:bodyPr wrap="none" rtlCol="0">
                <a:spAutoFit/>
              </a:bodyPr>
              <a:lstStyle/>
              <a:p>
                <a:r>
                  <a:rPr lang="en-US" sz="1600" dirty="0"/>
                  <a:t>UID</a:t>
                </a:r>
                <a:r>
                  <a:rPr lang="en-US" sz="1600" baseline="-25000" dirty="0"/>
                  <a:t>ARG</a:t>
                </a:r>
              </a:p>
            </p:txBody>
          </p:sp>
        </p:grpSp>
        <p:grpSp>
          <p:nvGrpSpPr>
            <p:cNvPr id="52" name="Group 51">
              <a:extLst>
                <a:ext uri="{FF2B5EF4-FFF2-40B4-BE49-F238E27FC236}">
                  <a16:creationId xmlns:a16="http://schemas.microsoft.com/office/drawing/2014/main" id="{1241EE78-BCEB-43C2-86C7-FA0495B5A50F}"/>
                </a:ext>
              </a:extLst>
            </p:cNvPr>
            <p:cNvGrpSpPr/>
            <p:nvPr/>
          </p:nvGrpSpPr>
          <p:grpSpPr>
            <a:xfrm>
              <a:off x="685800" y="3807557"/>
              <a:ext cx="7236575" cy="389280"/>
              <a:chOff x="685800" y="3807557"/>
              <a:chExt cx="7236575" cy="389280"/>
            </a:xfrm>
          </p:grpSpPr>
          <p:sp>
            <p:nvSpPr>
              <p:cNvPr id="49" name="TextBox 48">
                <a:extLst>
                  <a:ext uri="{FF2B5EF4-FFF2-40B4-BE49-F238E27FC236}">
                    <a16:creationId xmlns:a16="http://schemas.microsoft.com/office/drawing/2014/main" id="{05EFCED0-07D4-4944-8B5A-4D465C896F5B}"/>
                  </a:ext>
                </a:extLst>
              </p:cNvPr>
              <p:cNvSpPr txBox="1"/>
              <p:nvPr/>
            </p:nvSpPr>
            <p:spPr>
              <a:xfrm>
                <a:off x="685800" y="3807557"/>
                <a:ext cx="340478" cy="377074"/>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sp>
            <p:nvSpPr>
              <p:cNvPr id="51" name="TextBox 50">
                <a:extLst>
                  <a:ext uri="{FF2B5EF4-FFF2-40B4-BE49-F238E27FC236}">
                    <a16:creationId xmlns:a16="http://schemas.microsoft.com/office/drawing/2014/main" id="{D12A4686-E30A-46FD-8844-70740161DBF3}"/>
                  </a:ext>
                </a:extLst>
              </p:cNvPr>
              <p:cNvSpPr txBox="1"/>
              <p:nvPr/>
            </p:nvSpPr>
            <p:spPr>
              <a:xfrm>
                <a:off x="7581897" y="3819763"/>
                <a:ext cx="340478" cy="377074"/>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grpSp>
      </p:grpSp>
      <p:pic>
        <p:nvPicPr>
          <p:cNvPr id="6" name="Picture 5">
            <a:extLst>
              <a:ext uri="{FF2B5EF4-FFF2-40B4-BE49-F238E27FC236}">
                <a16:creationId xmlns:a16="http://schemas.microsoft.com/office/drawing/2014/main" id="{B4A2B00D-AF6E-07D4-46F2-86B1CF90B7F7}"/>
              </a:ext>
            </a:extLst>
          </p:cNvPr>
          <p:cNvPicPr>
            <a:picLocks noChangeAspect="1"/>
          </p:cNvPicPr>
          <p:nvPr/>
        </p:nvPicPr>
        <p:blipFill>
          <a:blip r:embed="rId4"/>
          <a:srcRect/>
          <a:stretch/>
        </p:blipFill>
        <p:spPr>
          <a:xfrm>
            <a:off x="1408129" y="2786408"/>
            <a:ext cx="1340672" cy="1716603"/>
          </a:xfrm>
          <a:prstGeom prst="rect">
            <a:avLst/>
          </a:prstGeom>
        </p:spPr>
      </p:pic>
    </p:spTree>
    <p:extLst>
      <p:ext uri="{BB962C8B-B14F-4D97-AF65-F5344CB8AC3E}">
        <p14:creationId xmlns:p14="http://schemas.microsoft.com/office/powerpoint/2010/main" val="196846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242" y="188115"/>
            <a:ext cx="11838203" cy="792163"/>
          </a:xfrm>
        </p:spPr>
        <p:txBody>
          <a:bodyPr>
            <a:noAutofit/>
          </a:bodyPr>
          <a:lstStyle/>
          <a:p>
            <a:pPr algn="ctr"/>
            <a:r>
              <a:rPr lang="es-419" sz="2933" dirty="0"/>
              <a:t>Ejemplo de cómo funciona con los programas de sellos fiscales existentes (1 de 2)</a:t>
            </a:r>
            <a:endParaRPr lang="en-US" sz="2933" dirty="0"/>
          </a:p>
        </p:txBody>
      </p:sp>
      <p:sp>
        <p:nvSpPr>
          <p:cNvPr id="4" name="TextBox 3">
            <a:extLst>
              <a:ext uri="{FF2B5EF4-FFF2-40B4-BE49-F238E27FC236}">
                <a16:creationId xmlns:a16="http://schemas.microsoft.com/office/drawing/2014/main" id="{21201D2E-B508-41AA-9CD8-86D2775BAE4A}"/>
              </a:ext>
            </a:extLst>
          </p:cNvPr>
          <p:cNvSpPr txBox="1"/>
          <p:nvPr/>
        </p:nvSpPr>
        <p:spPr>
          <a:xfrm>
            <a:off x="2203038" y="1687533"/>
            <a:ext cx="805029" cy="461665"/>
          </a:xfrm>
          <a:prstGeom prst="rect">
            <a:avLst/>
          </a:prstGeom>
          <a:noFill/>
        </p:spPr>
        <p:txBody>
          <a:bodyPr wrap="none" rtlCol="0">
            <a:spAutoFit/>
          </a:bodyPr>
          <a:lstStyle/>
          <a:p>
            <a:r>
              <a:rPr lang="en-US" sz="2400" dirty="0"/>
              <a:t>Chile</a:t>
            </a:r>
          </a:p>
        </p:txBody>
      </p:sp>
      <p:sp>
        <p:nvSpPr>
          <p:cNvPr id="8" name="TextBox 7">
            <a:extLst>
              <a:ext uri="{FF2B5EF4-FFF2-40B4-BE49-F238E27FC236}">
                <a16:creationId xmlns:a16="http://schemas.microsoft.com/office/drawing/2014/main" id="{53A9757E-FEC2-45B5-8322-4873926B90C1}"/>
              </a:ext>
            </a:extLst>
          </p:cNvPr>
          <p:cNvSpPr txBox="1"/>
          <p:nvPr/>
        </p:nvSpPr>
        <p:spPr>
          <a:xfrm>
            <a:off x="8432800" y="1688617"/>
            <a:ext cx="1402885" cy="461665"/>
          </a:xfrm>
          <a:prstGeom prst="rect">
            <a:avLst/>
          </a:prstGeom>
          <a:noFill/>
        </p:spPr>
        <p:txBody>
          <a:bodyPr wrap="none" rtlCol="0">
            <a:spAutoFit/>
          </a:bodyPr>
          <a:lstStyle/>
          <a:p>
            <a:r>
              <a:rPr lang="en-US" sz="2400" dirty="0"/>
              <a:t>Argentina</a:t>
            </a:r>
          </a:p>
        </p:txBody>
      </p:sp>
      <p:cxnSp>
        <p:nvCxnSpPr>
          <p:cNvPr id="10" name="Straight Connector 9">
            <a:extLst>
              <a:ext uri="{FF2B5EF4-FFF2-40B4-BE49-F238E27FC236}">
                <a16:creationId xmlns:a16="http://schemas.microsoft.com/office/drawing/2014/main" id="{03897C46-D65D-4CEF-8FFE-927708DA648A}"/>
              </a:ext>
            </a:extLst>
          </p:cNvPr>
          <p:cNvCxnSpPr/>
          <p:nvPr/>
        </p:nvCxnSpPr>
        <p:spPr>
          <a:xfrm>
            <a:off x="6096000" y="1664395"/>
            <a:ext cx="0" cy="43688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C6CF87-B689-4A6C-82BC-622E954AA5CB}"/>
              </a:ext>
            </a:extLst>
          </p:cNvPr>
          <p:cNvSpPr txBox="1"/>
          <p:nvPr/>
        </p:nvSpPr>
        <p:spPr>
          <a:xfrm>
            <a:off x="9560704" y="4603316"/>
            <a:ext cx="1081002" cy="307777"/>
          </a:xfrm>
          <a:prstGeom prst="rect">
            <a:avLst/>
          </a:prstGeom>
          <a:noFill/>
        </p:spPr>
        <p:txBody>
          <a:bodyPr wrap="none" rtlCol="0">
            <a:spAutoFit/>
          </a:bodyPr>
          <a:lstStyle/>
          <a:p>
            <a:pPr algn="ctr"/>
            <a:r>
              <a:rPr lang="en-US" sz="1400" dirty="0"/>
              <a:t>DOMÉSTICO</a:t>
            </a:r>
          </a:p>
        </p:txBody>
      </p:sp>
      <p:sp>
        <p:nvSpPr>
          <p:cNvPr id="16" name="TextBox 15">
            <a:extLst>
              <a:ext uri="{FF2B5EF4-FFF2-40B4-BE49-F238E27FC236}">
                <a16:creationId xmlns:a16="http://schemas.microsoft.com/office/drawing/2014/main" id="{DD41C8D5-17AE-4996-A508-240D5647FC92}"/>
              </a:ext>
            </a:extLst>
          </p:cNvPr>
          <p:cNvSpPr txBox="1"/>
          <p:nvPr/>
        </p:nvSpPr>
        <p:spPr>
          <a:xfrm>
            <a:off x="7828856" y="4603316"/>
            <a:ext cx="1225528" cy="307777"/>
          </a:xfrm>
          <a:prstGeom prst="rect">
            <a:avLst/>
          </a:prstGeom>
          <a:noFill/>
        </p:spPr>
        <p:txBody>
          <a:bodyPr wrap="none" rtlCol="0">
            <a:spAutoFit/>
          </a:bodyPr>
          <a:lstStyle/>
          <a:p>
            <a:pPr algn="ctr"/>
            <a:r>
              <a:rPr lang="en-US" sz="1400" dirty="0"/>
              <a:t>EXPORTACIÓN</a:t>
            </a:r>
          </a:p>
        </p:txBody>
      </p:sp>
      <p:pic>
        <p:nvPicPr>
          <p:cNvPr id="20" name="Picture 19">
            <a:extLst>
              <a:ext uri="{FF2B5EF4-FFF2-40B4-BE49-F238E27FC236}">
                <a16:creationId xmlns:a16="http://schemas.microsoft.com/office/drawing/2014/main" id="{3526367B-9770-488F-BD3D-FAFA865D7B92}"/>
              </a:ext>
            </a:extLst>
          </p:cNvPr>
          <p:cNvPicPr>
            <a:picLocks noChangeAspect="1"/>
          </p:cNvPicPr>
          <p:nvPr/>
        </p:nvPicPr>
        <p:blipFill rotWithShape="1">
          <a:blip r:embed="rId3"/>
          <a:srcRect/>
          <a:stretch/>
        </p:blipFill>
        <p:spPr>
          <a:xfrm rot="5400000">
            <a:off x="9136004" y="2924706"/>
            <a:ext cx="1930401" cy="1426818"/>
          </a:xfrm>
          <a:prstGeom prst="rect">
            <a:avLst/>
          </a:prstGeom>
        </p:spPr>
      </p:pic>
      <p:sp>
        <p:nvSpPr>
          <p:cNvPr id="21" name="TextBox 20">
            <a:extLst>
              <a:ext uri="{FF2B5EF4-FFF2-40B4-BE49-F238E27FC236}">
                <a16:creationId xmlns:a16="http://schemas.microsoft.com/office/drawing/2014/main" id="{76BED1A3-EDA1-4FE6-808C-D37C7C0D6C67}"/>
              </a:ext>
            </a:extLst>
          </p:cNvPr>
          <p:cNvSpPr txBox="1"/>
          <p:nvPr/>
        </p:nvSpPr>
        <p:spPr>
          <a:xfrm>
            <a:off x="1537965" y="4603316"/>
            <a:ext cx="1081002" cy="307777"/>
          </a:xfrm>
          <a:prstGeom prst="rect">
            <a:avLst/>
          </a:prstGeom>
          <a:noFill/>
        </p:spPr>
        <p:txBody>
          <a:bodyPr wrap="none" rtlCol="0">
            <a:spAutoFit/>
          </a:bodyPr>
          <a:lstStyle/>
          <a:p>
            <a:pPr algn="ctr"/>
            <a:r>
              <a:rPr lang="en-US" sz="1400" dirty="0"/>
              <a:t>DOMÉSTICO</a:t>
            </a:r>
          </a:p>
        </p:txBody>
      </p:sp>
      <p:sp>
        <p:nvSpPr>
          <p:cNvPr id="23" name="TextBox 22">
            <a:extLst>
              <a:ext uri="{FF2B5EF4-FFF2-40B4-BE49-F238E27FC236}">
                <a16:creationId xmlns:a16="http://schemas.microsoft.com/office/drawing/2014/main" id="{F5AA05AC-47B0-4DA4-AABB-61CDE30E2469}"/>
              </a:ext>
            </a:extLst>
          </p:cNvPr>
          <p:cNvSpPr txBox="1"/>
          <p:nvPr/>
        </p:nvSpPr>
        <p:spPr>
          <a:xfrm>
            <a:off x="3212158" y="4603316"/>
            <a:ext cx="1098634" cy="307777"/>
          </a:xfrm>
          <a:prstGeom prst="rect">
            <a:avLst/>
          </a:prstGeom>
          <a:noFill/>
        </p:spPr>
        <p:txBody>
          <a:bodyPr wrap="none" rtlCol="0">
            <a:spAutoFit/>
          </a:bodyPr>
          <a:lstStyle/>
          <a:p>
            <a:pPr algn="ctr"/>
            <a:r>
              <a:rPr lang="en-US" sz="1400" dirty="0"/>
              <a:t>IMPORTADO</a:t>
            </a:r>
          </a:p>
        </p:txBody>
      </p:sp>
      <p:cxnSp>
        <p:nvCxnSpPr>
          <p:cNvPr id="48" name="Straight Arrow Connector 47">
            <a:extLst>
              <a:ext uri="{FF2B5EF4-FFF2-40B4-BE49-F238E27FC236}">
                <a16:creationId xmlns:a16="http://schemas.microsoft.com/office/drawing/2014/main" id="{C0EB4362-C48E-4624-8581-43B2D292EC42}"/>
              </a:ext>
            </a:extLst>
          </p:cNvPr>
          <p:cNvCxnSpPr>
            <a:cxnSpLocks/>
          </p:cNvCxnSpPr>
          <p:nvPr/>
        </p:nvCxnSpPr>
        <p:spPr>
          <a:xfrm flipH="1">
            <a:off x="4452564" y="3639064"/>
            <a:ext cx="3191560" cy="0"/>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F4D89B57-A58B-4C36-80D9-6875C466EF67}"/>
              </a:ext>
            </a:extLst>
          </p:cNvPr>
          <p:cNvGrpSpPr/>
          <p:nvPr/>
        </p:nvGrpSpPr>
        <p:grpSpPr>
          <a:xfrm>
            <a:off x="914400" y="4911091"/>
            <a:ext cx="10200416" cy="1362710"/>
            <a:chOff x="685800" y="3683318"/>
            <a:chExt cx="7650313" cy="1022032"/>
          </a:xfrm>
        </p:grpSpPr>
        <p:grpSp>
          <p:nvGrpSpPr>
            <p:cNvPr id="47" name="Group 46">
              <a:extLst>
                <a:ext uri="{FF2B5EF4-FFF2-40B4-BE49-F238E27FC236}">
                  <a16:creationId xmlns:a16="http://schemas.microsoft.com/office/drawing/2014/main" id="{5920D4E5-67BC-4FF4-83BA-BA1A2E163E76}"/>
                </a:ext>
              </a:extLst>
            </p:cNvPr>
            <p:cNvGrpSpPr/>
            <p:nvPr/>
          </p:nvGrpSpPr>
          <p:grpSpPr>
            <a:xfrm>
              <a:off x="874832" y="3683318"/>
              <a:ext cx="7461281" cy="1022032"/>
              <a:chOff x="874832" y="3683318"/>
              <a:chExt cx="7461281" cy="1022032"/>
            </a:xfrm>
          </p:grpSpPr>
          <p:sp>
            <p:nvSpPr>
              <p:cNvPr id="18" name="Cylinder 17">
                <a:extLst>
                  <a:ext uri="{FF2B5EF4-FFF2-40B4-BE49-F238E27FC236}">
                    <a16:creationId xmlns:a16="http://schemas.microsoft.com/office/drawing/2014/main" id="{ACBF9739-1FB1-44C6-B119-C004E00663C7}"/>
                  </a:ext>
                </a:extLst>
              </p:cNvPr>
              <p:cNvSpPr/>
              <p:nvPr/>
            </p:nvSpPr>
            <p:spPr>
              <a:xfrm>
                <a:off x="6617385" y="4171950"/>
                <a:ext cx="914400" cy="533400"/>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46" name="Group 45">
                <a:extLst>
                  <a:ext uri="{FF2B5EF4-FFF2-40B4-BE49-F238E27FC236}">
                    <a16:creationId xmlns:a16="http://schemas.microsoft.com/office/drawing/2014/main" id="{40AC87C2-F697-45A9-970D-4E3B8D417995}"/>
                  </a:ext>
                </a:extLst>
              </p:cNvPr>
              <p:cNvGrpSpPr/>
              <p:nvPr/>
            </p:nvGrpSpPr>
            <p:grpSpPr>
              <a:xfrm>
                <a:off x="874832" y="3683318"/>
                <a:ext cx="2678566" cy="1022032"/>
                <a:chOff x="874832" y="3683318"/>
                <a:chExt cx="2678566" cy="1022032"/>
              </a:xfrm>
            </p:grpSpPr>
            <p:sp>
              <p:nvSpPr>
                <p:cNvPr id="17" name="Cylinder 16">
                  <a:extLst>
                    <a:ext uri="{FF2B5EF4-FFF2-40B4-BE49-F238E27FC236}">
                      <a16:creationId xmlns:a16="http://schemas.microsoft.com/office/drawing/2014/main" id="{AEC15D4A-F93E-4210-AFAC-17DCA9832421}"/>
                    </a:ext>
                  </a:extLst>
                </p:cNvPr>
                <p:cNvSpPr/>
                <p:nvPr/>
              </p:nvSpPr>
              <p:spPr>
                <a:xfrm>
                  <a:off x="1752600" y="4171950"/>
                  <a:ext cx="914400" cy="533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Connector: Elbow 24">
                  <a:extLst>
                    <a:ext uri="{FF2B5EF4-FFF2-40B4-BE49-F238E27FC236}">
                      <a16:creationId xmlns:a16="http://schemas.microsoft.com/office/drawing/2014/main" id="{598C6C32-47E8-406D-9829-AC013D611987}"/>
                    </a:ext>
                  </a:extLst>
                </p:cNvPr>
                <p:cNvCxnSpPr>
                  <a:stCxn id="21" idx="2"/>
                  <a:endCxn id="17" idx="2"/>
                </p:cNvCxnSpPr>
                <p:nvPr/>
              </p:nvCxnSpPr>
              <p:spPr>
                <a:xfrm rot="16200000" flipH="1">
                  <a:off x="1278059" y="3964109"/>
                  <a:ext cx="755332" cy="1937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3BAC27C-4036-4EFB-8456-EB8D56AFBE95}"/>
                    </a:ext>
                  </a:extLst>
                </p:cNvPr>
                <p:cNvCxnSpPr>
                  <a:cxnSpLocks/>
                  <a:stCxn id="23" idx="2"/>
                  <a:endCxn id="17" idx="4"/>
                </p:cNvCxnSpPr>
                <p:nvPr/>
              </p:nvCxnSpPr>
              <p:spPr>
                <a:xfrm rot="5400000">
                  <a:off x="2366387" y="3983931"/>
                  <a:ext cx="755332" cy="1541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09E9ED-D83D-40D1-8C1F-7FEBA16DDC54}"/>
                    </a:ext>
                  </a:extLst>
                </p:cNvPr>
                <p:cNvSpPr txBox="1"/>
                <p:nvPr/>
              </p:nvSpPr>
              <p:spPr>
                <a:xfrm>
                  <a:off x="874832" y="3869113"/>
                  <a:ext cx="467917" cy="253915"/>
                </a:xfrm>
                <a:prstGeom prst="rect">
                  <a:avLst/>
                </a:prstGeom>
                <a:noFill/>
              </p:spPr>
              <p:txBody>
                <a:bodyPr wrap="none" rtlCol="0">
                  <a:spAutoFit/>
                </a:bodyPr>
                <a:lstStyle/>
                <a:p>
                  <a:r>
                    <a:rPr lang="en-US" sz="1600" dirty="0"/>
                    <a:t>UID</a:t>
                  </a:r>
                  <a:r>
                    <a:rPr lang="en-US" sz="1600" baseline="-25000" dirty="0"/>
                    <a:t>CL</a:t>
                  </a:r>
                </a:p>
              </p:txBody>
            </p:sp>
            <p:sp>
              <p:nvSpPr>
                <p:cNvPr id="31" name="TextBox 30">
                  <a:extLst>
                    <a:ext uri="{FF2B5EF4-FFF2-40B4-BE49-F238E27FC236}">
                      <a16:creationId xmlns:a16="http://schemas.microsoft.com/office/drawing/2014/main" id="{56D99C60-5F0A-4435-BF62-63C01283952E}"/>
                    </a:ext>
                  </a:extLst>
                </p:cNvPr>
                <p:cNvSpPr txBox="1"/>
                <p:nvPr/>
              </p:nvSpPr>
              <p:spPr>
                <a:xfrm>
                  <a:off x="3085481" y="3869113"/>
                  <a:ext cx="467917" cy="253915"/>
                </a:xfrm>
                <a:prstGeom prst="rect">
                  <a:avLst/>
                </a:prstGeom>
                <a:noFill/>
              </p:spPr>
              <p:txBody>
                <a:bodyPr wrap="none" rtlCol="0">
                  <a:spAutoFit/>
                </a:bodyPr>
                <a:lstStyle/>
                <a:p>
                  <a:r>
                    <a:rPr lang="en-US" sz="1600" dirty="0"/>
                    <a:t>UID</a:t>
                  </a:r>
                  <a:r>
                    <a:rPr lang="en-US" sz="1600" baseline="-25000" dirty="0"/>
                    <a:t>CL</a:t>
                  </a:r>
                </a:p>
              </p:txBody>
            </p:sp>
          </p:grpSp>
          <p:cxnSp>
            <p:nvCxnSpPr>
              <p:cNvPr id="39" name="Connector: Elbow 38">
                <a:extLst>
                  <a:ext uri="{FF2B5EF4-FFF2-40B4-BE49-F238E27FC236}">
                    <a16:creationId xmlns:a16="http://schemas.microsoft.com/office/drawing/2014/main" id="{54AE9852-07F8-4F10-9C4D-349EE348587C}"/>
                  </a:ext>
                </a:extLst>
              </p:cNvPr>
              <p:cNvCxnSpPr>
                <a:cxnSpLocks/>
              </p:cNvCxnSpPr>
              <p:nvPr/>
            </p:nvCxnSpPr>
            <p:spPr>
              <a:xfrm rot="5400000">
                <a:off x="7232115" y="3996957"/>
                <a:ext cx="732248" cy="1511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70359AF-B6DC-48B3-9A05-7ED19652D162}"/>
                  </a:ext>
                </a:extLst>
              </p:cNvPr>
              <p:cNvSpPr txBox="1"/>
              <p:nvPr/>
            </p:nvSpPr>
            <p:spPr>
              <a:xfrm>
                <a:off x="7789665" y="3869113"/>
                <a:ext cx="546448" cy="253915"/>
              </a:xfrm>
              <a:prstGeom prst="rect">
                <a:avLst/>
              </a:prstGeom>
              <a:noFill/>
            </p:spPr>
            <p:txBody>
              <a:bodyPr wrap="none" rtlCol="0">
                <a:spAutoFit/>
              </a:bodyPr>
              <a:lstStyle/>
              <a:p>
                <a:r>
                  <a:rPr lang="en-US" sz="1600" dirty="0"/>
                  <a:t>UID</a:t>
                </a:r>
                <a:r>
                  <a:rPr lang="en-US" sz="1600" baseline="-25000" dirty="0"/>
                  <a:t>ARG</a:t>
                </a:r>
              </a:p>
            </p:txBody>
          </p:sp>
        </p:grpSp>
        <p:grpSp>
          <p:nvGrpSpPr>
            <p:cNvPr id="52" name="Group 51">
              <a:extLst>
                <a:ext uri="{FF2B5EF4-FFF2-40B4-BE49-F238E27FC236}">
                  <a16:creationId xmlns:a16="http://schemas.microsoft.com/office/drawing/2014/main" id="{1241EE78-BCEB-43C2-86C7-FA0495B5A50F}"/>
                </a:ext>
              </a:extLst>
            </p:cNvPr>
            <p:cNvGrpSpPr/>
            <p:nvPr/>
          </p:nvGrpSpPr>
          <p:grpSpPr>
            <a:xfrm>
              <a:off x="685800" y="3803981"/>
              <a:ext cx="7236575" cy="392856"/>
              <a:chOff x="685800" y="3803981"/>
              <a:chExt cx="7236575" cy="392856"/>
            </a:xfrm>
          </p:grpSpPr>
          <p:sp>
            <p:nvSpPr>
              <p:cNvPr id="49" name="TextBox 48">
                <a:extLst>
                  <a:ext uri="{FF2B5EF4-FFF2-40B4-BE49-F238E27FC236}">
                    <a16:creationId xmlns:a16="http://schemas.microsoft.com/office/drawing/2014/main" id="{05EFCED0-07D4-4944-8B5A-4D465C896F5B}"/>
                  </a:ext>
                </a:extLst>
              </p:cNvPr>
              <p:cNvSpPr txBox="1"/>
              <p:nvPr/>
            </p:nvSpPr>
            <p:spPr>
              <a:xfrm>
                <a:off x="685800" y="3807557"/>
                <a:ext cx="340478" cy="377074"/>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sp>
            <p:nvSpPr>
              <p:cNvPr id="50" name="TextBox 49">
                <a:extLst>
                  <a:ext uri="{FF2B5EF4-FFF2-40B4-BE49-F238E27FC236}">
                    <a16:creationId xmlns:a16="http://schemas.microsoft.com/office/drawing/2014/main" id="{B3CB5C2A-0DFF-459D-A79A-3450ECE43336}"/>
                  </a:ext>
                </a:extLst>
              </p:cNvPr>
              <p:cNvSpPr txBox="1"/>
              <p:nvPr/>
            </p:nvSpPr>
            <p:spPr>
              <a:xfrm>
                <a:off x="2894055" y="3803981"/>
                <a:ext cx="340478" cy="377074"/>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sp>
            <p:nvSpPr>
              <p:cNvPr id="51" name="TextBox 50">
                <a:extLst>
                  <a:ext uri="{FF2B5EF4-FFF2-40B4-BE49-F238E27FC236}">
                    <a16:creationId xmlns:a16="http://schemas.microsoft.com/office/drawing/2014/main" id="{D12A4686-E30A-46FD-8844-70740161DBF3}"/>
                  </a:ext>
                </a:extLst>
              </p:cNvPr>
              <p:cNvSpPr txBox="1"/>
              <p:nvPr/>
            </p:nvSpPr>
            <p:spPr>
              <a:xfrm>
                <a:off x="7581897" y="3819763"/>
                <a:ext cx="340478" cy="377074"/>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grpSp>
      </p:grpSp>
      <p:pic>
        <p:nvPicPr>
          <p:cNvPr id="6" name="Picture 5">
            <a:extLst>
              <a:ext uri="{FF2B5EF4-FFF2-40B4-BE49-F238E27FC236}">
                <a16:creationId xmlns:a16="http://schemas.microsoft.com/office/drawing/2014/main" id="{B4A2B00D-AF6E-07D4-46F2-86B1CF90B7F7}"/>
              </a:ext>
            </a:extLst>
          </p:cNvPr>
          <p:cNvPicPr>
            <a:picLocks noChangeAspect="1"/>
          </p:cNvPicPr>
          <p:nvPr/>
        </p:nvPicPr>
        <p:blipFill>
          <a:blip r:embed="rId4"/>
          <a:srcRect/>
          <a:stretch/>
        </p:blipFill>
        <p:spPr>
          <a:xfrm>
            <a:off x="1408129" y="2785460"/>
            <a:ext cx="1340672" cy="1718498"/>
          </a:xfrm>
          <a:prstGeom prst="rect">
            <a:avLst/>
          </a:prstGeom>
        </p:spPr>
      </p:pic>
      <p:pic>
        <p:nvPicPr>
          <p:cNvPr id="3" name="Picture 2">
            <a:extLst>
              <a:ext uri="{FF2B5EF4-FFF2-40B4-BE49-F238E27FC236}">
                <a16:creationId xmlns:a16="http://schemas.microsoft.com/office/drawing/2014/main" id="{7492ECBF-E326-9871-C2C6-15982FC0DEFA}"/>
              </a:ext>
            </a:extLst>
          </p:cNvPr>
          <p:cNvPicPr>
            <a:picLocks noChangeAspect="1"/>
          </p:cNvPicPr>
          <p:nvPr/>
        </p:nvPicPr>
        <p:blipFill>
          <a:blip r:embed="rId5"/>
          <a:srcRect/>
          <a:stretch/>
        </p:blipFill>
        <p:spPr>
          <a:xfrm>
            <a:off x="7710369" y="2687142"/>
            <a:ext cx="1373303" cy="1895158"/>
          </a:xfrm>
          <a:prstGeom prst="rect">
            <a:avLst/>
          </a:prstGeom>
        </p:spPr>
      </p:pic>
      <p:pic>
        <p:nvPicPr>
          <p:cNvPr id="24" name="Picture 23">
            <a:extLst>
              <a:ext uri="{FF2B5EF4-FFF2-40B4-BE49-F238E27FC236}">
                <a16:creationId xmlns:a16="http://schemas.microsoft.com/office/drawing/2014/main" id="{337471AB-471B-94F0-2984-23879C8E98EB}"/>
              </a:ext>
            </a:extLst>
          </p:cNvPr>
          <p:cNvPicPr>
            <a:picLocks noChangeAspect="1"/>
          </p:cNvPicPr>
          <p:nvPr/>
        </p:nvPicPr>
        <p:blipFill>
          <a:blip r:embed="rId5"/>
          <a:srcRect/>
          <a:stretch/>
        </p:blipFill>
        <p:spPr>
          <a:xfrm>
            <a:off x="3068079" y="2707118"/>
            <a:ext cx="1373303" cy="1895158"/>
          </a:xfrm>
          <a:prstGeom prst="rect">
            <a:avLst/>
          </a:prstGeom>
        </p:spPr>
      </p:pic>
    </p:spTree>
    <p:extLst>
      <p:ext uri="{BB962C8B-B14F-4D97-AF65-F5344CB8AC3E}">
        <p14:creationId xmlns:p14="http://schemas.microsoft.com/office/powerpoint/2010/main" val="179081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P spid="16"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597" y="274639"/>
            <a:ext cx="11838203" cy="792163"/>
          </a:xfrm>
        </p:spPr>
        <p:txBody>
          <a:bodyPr>
            <a:noAutofit/>
          </a:bodyPr>
          <a:lstStyle/>
          <a:p>
            <a:pPr algn="ctr"/>
            <a:r>
              <a:rPr lang="es-419" sz="2933" dirty="0"/>
              <a:t>Ejemplo de cómo funciona con los programas de sellos fiscales existentes (2 de 2)</a:t>
            </a:r>
            <a:endParaRPr lang="en-US" sz="2933" dirty="0"/>
          </a:p>
        </p:txBody>
      </p:sp>
      <p:sp>
        <p:nvSpPr>
          <p:cNvPr id="4" name="TextBox 3">
            <a:extLst>
              <a:ext uri="{FF2B5EF4-FFF2-40B4-BE49-F238E27FC236}">
                <a16:creationId xmlns:a16="http://schemas.microsoft.com/office/drawing/2014/main" id="{21201D2E-B508-41AA-9CD8-86D2775BAE4A}"/>
              </a:ext>
            </a:extLst>
          </p:cNvPr>
          <p:cNvSpPr txBox="1"/>
          <p:nvPr/>
        </p:nvSpPr>
        <p:spPr>
          <a:xfrm>
            <a:off x="2434768" y="1664396"/>
            <a:ext cx="805029" cy="461665"/>
          </a:xfrm>
          <a:prstGeom prst="rect">
            <a:avLst/>
          </a:prstGeom>
          <a:noFill/>
        </p:spPr>
        <p:txBody>
          <a:bodyPr wrap="none" rtlCol="0">
            <a:spAutoFit/>
          </a:bodyPr>
          <a:lstStyle/>
          <a:p>
            <a:r>
              <a:rPr lang="en-US" sz="2400" dirty="0"/>
              <a:t>Chile</a:t>
            </a:r>
          </a:p>
        </p:txBody>
      </p:sp>
      <p:sp>
        <p:nvSpPr>
          <p:cNvPr id="8" name="TextBox 7">
            <a:extLst>
              <a:ext uri="{FF2B5EF4-FFF2-40B4-BE49-F238E27FC236}">
                <a16:creationId xmlns:a16="http://schemas.microsoft.com/office/drawing/2014/main" id="{53A9757E-FEC2-45B5-8322-4873926B90C1}"/>
              </a:ext>
            </a:extLst>
          </p:cNvPr>
          <p:cNvSpPr txBox="1"/>
          <p:nvPr/>
        </p:nvSpPr>
        <p:spPr>
          <a:xfrm>
            <a:off x="8432800" y="1688617"/>
            <a:ext cx="1402885" cy="461665"/>
          </a:xfrm>
          <a:prstGeom prst="rect">
            <a:avLst/>
          </a:prstGeom>
          <a:noFill/>
        </p:spPr>
        <p:txBody>
          <a:bodyPr wrap="none" rtlCol="0">
            <a:spAutoFit/>
          </a:bodyPr>
          <a:lstStyle/>
          <a:p>
            <a:r>
              <a:rPr lang="en-US" sz="2400" dirty="0"/>
              <a:t>Argentina</a:t>
            </a:r>
          </a:p>
        </p:txBody>
      </p:sp>
      <p:cxnSp>
        <p:nvCxnSpPr>
          <p:cNvPr id="10" name="Straight Connector 9">
            <a:extLst>
              <a:ext uri="{FF2B5EF4-FFF2-40B4-BE49-F238E27FC236}">
                <a16:creationId xmlns:a16="http://schemas.microsoft.com/office/drawing/2014/main" id="{03897C46-D65D-4CEF-8FFE-927708DA648A}"/>
              </a:ext>
            </a:extLst>
          </p:cNvPr>
          <p:cNvCxnSpPr/>
          <p:nvPr/>
        </p:nvCxnSpPr>
        <p:spPr>
          <a:xfrm>
            <a:off x="6096000" y="1664395"/>
            <a:ext cx="0" cy="436880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526367B-9770-488F-BD3D-FAFA865D7B92}"/>
              </a:ext>
            </a:extLst>
          </p:cNvPr>
          <p:cNvPicPr>
            <a:picLocks noChangeAspect="1"/>
          </p:cNvPicPr>
          <p:nvPr/>
        </p:nvPicPr>
        <p:blipFill rotWithShape="1">
          <a:blip r:embed="rId3"/>
          <a:srcRect/>
          <a:stretch/>
        </p:blipFill>
        <p:spPr>
          <a:xfrm rot="5400000">
            <a:off x="9166414" y="2920891"/>
            <a:ext cx="1930401" cy="1434448"/>
          </a:xfrm>
          <a:prstGeom prst="rect">
            <a:avLst/>
          </a:prstGeom>
          <a:ln w="38100">
            <a:solidFill>
              <a:srgbClr val="FF0000"/>
            </a:solidFill>
          </a:ln>
        </p:spPr>
      </p:pic>
      <p:grpSp>
        <p:nvGrpSpPr>
          <p:cNvPr id="14" name="Group 13">
            <a:extLst>
              <a:ext uri="{FF2B5EF4-FFF2-40B4-BE49-F238E27FC236}">
                <a16:creationId xmlns:a16="http://schemas.microsoft.com/office/drawing/2014/main" id="{678603BD-0A1A-4B26-9BBD-EC213E575E36}"/>
              </a:ext>
            </a:extLst>
          </p:cNvPr>
          <p:cNvGrpSpPr/>
          <p:nvPr/>
        </p:nvGrpSpPr>
        <p:grpSpPr>
          <a:xfrm>
            <a:off x="1553727" y="4603315"/>
            <a:ext cx="2461624" cy="1670485"/>
            <a:chOff x="1165295" y="3452486"/>
            <a:chExt cx="1846218" cy="1252864"/>
          </a:xfrm>
        </p:grpSpPr>
        <p:sp>
          <p:nvSpPr>
            <p:cNvPr id="21" name="TextBox 20">
              <a:extLst>
                <a:ext uri="{FF2B5EF4-FFF2-40B4-BE49-F238E27FC236}">
                  <a16:creationId xmlns:a16="http://schemas.microsoft.com/office/drawing/2014/main" id="{76BED1A3-EDA1-4FE6-808C-D37C7C0D6C67}"/>
                </a:ext>
              </a:extLst>
            </p:cNvPr>
            <p:cNvSpPr txBox="1"/>
            <p:nvPr/>
          </p:nvSpPr>
          <p:spPr>
            <a:xfrm>
              <a:off x="1165295" y="3452486"/>
              <a:ext cx="1470211" cy="392415"/>
            </a:xfrm>
            <a:prstGeom prst="rect">
              <a:avLst/>
            </a:prstGeom>
            <a:noFill/>
          </p:spPr>
          <p:txBody>
            <a:bodyPr wrap="none" rtlCol="0">
              <a:spAutoFit/>
            </a:bodyPr>
            <a:lstStyle/>
            <a:p>
              <a:pPr algn="ctr"/>
              <a:r>
                <a:rPr lang="en-US" sz="1400" dirty="0"/>
                <a:t>TAX STAMP: ARGENTINA</a:t>
              </a:r>
              <a:br>
                <a:rPr lang="en-US" sz="1400" dirty="0"/>
              </a:br>
              <a:r>
                <a:rPr lang="en-US" sz="1400" dirty="0"/>
                <a:t>(</a:t>
              </a:r>
              <a:r>
                <a:rPr lang="en-US" sz="1400" dirty="0" err="1"/>
                <a:t>ilegal</a:t>
              </a:r>
              <a:r>
                <a:rPr lang="en-US" sz="1400" dirty="0"/>
                <a:t> </a:t>
              </a:r>
              <a:r>
                <a:rPr lang="en-US" sz="1400" dirty="0" err="1"/>
                <a:t>en</a:t>
              </a:r>
              <a:r>
                <a:rPr lang="en-US" sz="1400" dirty="0"/>
                <a:t> Chile)</a:t>
              </a:r>
            </a:p>
          </p:txBody>
        </p:sp>
        <p:sp>
          <p:nvSpPr>
            <p:cNvPr id="17" name="Cylinder 16">
              <a:extLst>
                <a:ext uri="{FF2B5EF4-FFF2-40B4-BE49-F238E27FC236}">
                  <a16:creationId xmlns:a16="http://schemas.microsoft.com/office/drawing/2014/main" id="{AEC15D4A-F93E-4210-AFAC-17DCA9832421}"/>
                </a:ext>
              </a:extLst>
            </p:cNvPr>
            <p:cNvSpPr/>
            <p:nvPr/>
          </p:nvSpPr>
          <p:spPr>
            <a:xfrm>
              <a:off x="2097113" y="4171950"/>
              <a:ext cx="914400" cy="533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Connector: Elbow 21">
              <a:extLst>
                <a:ext uri="{FF2B5EF4-FFF2-40B4-BE49-F238E27FC236}">
                  <a16:creationId xmlns:a16="http://schemas.microsoft.com/office/drawing/2014/main" id="{434E2764-B952-4761-9DBA-B3088BA1A4BD}"/>
                </a:ext>
              </a:extLst>
            </p:cNvPr>
            <p:cNvCxnSpPr>
              <a:cxnSpLocks/>
              <a:stCxn id="21" idx="2"/>
              <a:endCxn id="17" idx="2"/>
            </p:cNvCxnSpPr>
            <p:nvPr/>
          </p:nvCxnSpPr>
          <p:spPr>
            <a:xfrm rot="16200000" flipH="1">
              <a:off x="1701882" y="4043419"/>
              <a:ext cx="593749" cy="1967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F03A582-3694-495E-89CA-81EF7C157669}"/>
                </a:ext>
              </a:extLst>
            </p:cNvPr>
            <p:cNvSpPr txBox="1"/>
            <p:nvPr/>
          </p:nvSpPr>
          <p:spPr>
            <a:xfrm>
              <a:off x="1336157" y="4014817"/>
              <a:ext cx="370534" cy="253916"/>
            </a:xfrm>
            <a:prstGeom prst="rect">
              <a:avLst/>
            </a:prstGeom>
            <a:noFill/>
          </p:spPr>
          <p:txBody>
            <a:bodyPr wrap="none" rtlCol="0">
              <a:spAutoFit/>
            </a:bodyPr>
            <a:lstStyle/>
            <a:p>
              <a:r>
                <a:rPr lang="en-US" sz="1600" dirty="0"/>
                <a:t>UID</a:t>
              </a:r>
              <a:endParaRPr lang="en-US" sz="1600" baseline="-25000" dirty="0"/>
            </a:p>
          </p:txBody>
        </p:sp>
        <p:sp>
          <p:nvSpPr>
            <p:cNvPr id="7" name="TextBox 6">
              <a:extLst>
                <a:ext uri="{FF2B5EF4-FFF2-40B4-BE49-F238E27FC236}">
                  <a16:creationId xmlns:a16="http://schemas.microsoft.com/office/drawing/2014/main" id="{64082E8D-6CDF-4D18-8FD8-9C8EA0D3C671}"/>
                </a:ext>
              </a:extLst>
            </p:cNvPr>
            <p:cNvSpPr txBox="1"/>
            <p:nvPr/>
          </p:nvSpPr>
          <p:spPr>
            <a:xfrm>
              <a:off x="1700243" y="3984603"/>
              <a:ext cx="344085" cy="346249"/>
            </a:xfrm>
            <a:prstGeom prst="rect">
              <a:avLst/>
            </a:prstGeom>
            <a:noFill/>
          </p:spPr>
          <p:txBody>
            <a:bodyPr wrap="none" rtlCol="0">
              <a:spAutoFit/>
            </a:bodyPr>
            <a:lstStyle/>
            <a:p>
              <a:r>
                <a:rPr lang="en-US" sz="2400" dirty="0">
                  <a:solidFill>
                    <a:srgbClr val="E7221E"/>
                  </a:solidFill>
                  <a:sym typeface="Wingdings 2" panose="05020102010507070707" pitchFamily="18" charset="2"/>
                </a:rPr>
                <a:t></a:t>
              </a:r>
              <a:endParaRPr lang="en-US" sz="2400" dirty="0">
                <a:solidFill>
                  <a:srgbClr val="E7221E"/>
                </a:solidFill>
              </a:endParaRPr>
            </a:p>
          </p:txBody>
        </p:sp>
      </p:grpSp>
      <p:grpSp>
        <p:nvGrpSpPr>
          <p:cNvPr id="12" name="Group 11">
            <a:extLst>
              <a:ext uri="{FF2B5EF4-FFF2-40B4-BE49-F238E27FC236}">
                <a16:creationId xmlns:a16="http://schemas.microsoft.com/office/drawing/2014/main" id="{1771875F-2CD6-4EDE-8954-1A8E39D725D2}"/>
              </a:ext>
            </a:extLst>
          </p:cNvPr>
          <p:cNvGrpSpPr/>
          <p:nvPr/>
        </p:nvGrpSpPr>
        <p:grpSpPr>
          <a:xfrm>
            <a:off x="4012353" y="3332739"/>
            <a:ext cx="6030028" cy="3509262"/>
            <a:chOff x="3009264" y="2499554"/>
            <a:chExt cx="4522521" cy="2631947"/>
          </a:xfrm>
        </p:grpSpPr>
        <p:grpSp>
          <p:nvGrpSpPr>
            <p:cNvPr id="9" name="Group 8">
              <a:extLst>
                <a:ext uri="{FF2B5EF4-FFF2-40B4-BE49-F238E27FC236}">
                  <a16:creationId xmlns:a16="http://schemas.microsoft.com/office/drawing/2014/main" id="{7730B4E3-ADF0-400E-85FB-DF08D4830DE9}"/>
                </a:ext>
              </a:extLst>
            </p:cNvPr>
            <p:cNvGrpSpPr/>
            <p:nvPr/>
          </p:nvGrpSpPr>
          <p:grpSpPr>
            <a:xfrm>
              <a:off x="3059812" y="2499554"/>
              <a:ext cx="4471973" cy="2205796"/>
              <a:chOff x="3059812" y="2499554"/>
              <a:chExt cx="4471973" cy="2205796"/>
            </a:xfrm>
          </p:grpSpPr>
          <p:sp>
            <p:nvSpPr>
              <p:cNvPr id="18" name="Cylinder 17">
                <a:extLst>
                  <a:ext uri="{FF2B5EF4-FFF2-40B4-BE49-F238E27FC236}">
                    <a16:creationId xmlns:a16="http://schemas.microsoft.com/office/drawing/2014/main" id="{ACBF9739-1FB1-44C6-B119-C004E00663C7}"/>
                  </a:ext>
                </a:extLst>
              </p:cNvPr>
              <p:cNvSpPr/>
              <p:nvPr/>
            </p:nvSpPr>
            <p:spPr>
              <a:xfrm>
                <a:off x="6617385" y="4171950"/>
                <a:ext cx="914400" cy="533400"/>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pic>
            <p:nvPicPr>
              <p:cNvPr id="28" name="Graphic 27">
                <a:extLst>
                  <a:ext uri="{FF2B5EF4-FFF2-40B4-BE49-F238E27FC236}">
                    <a16:creationId xmlns:a16="http://schemas.microsoft.com/office/drawing/2014/main" id="{AF129D34-84EE-4EB2-A233-B038FA6E3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1043" y="2920369"/>
                <a:ext cx="659075" cy="659075"/>
              </a:xfrm>
              <a:prstGeom prst="rect">
                <a:avLst/>
              </a:prstGeom>
            </p:spPr>
          </p:pic>
          <p:sp>
            <p:nvSpPr>
              <p:cNvPr id="32" name="TextBox 31">
                <a:extLst>
                  <a:ext uri="{FF2B5EF4-FFF2-40B4-BE49-F238E27FC236}">
                    <a16:creationId xmlns:a16="http://schemas.microsoft.com/office/drawing/2014/main" id="{4F4FB9EE-5267-4333-B5F5-98F98E25CE72}"/>
                  </a:ext>
                </a:extLst>
              </p:cNvPr>
              <p:cNvSpPr txBox="1"/>
              <p:nvPr/>
            </p:nvSpPr>
            <p:spPr>
              <a:xfrm>
                <a:off x="3059812" y="2499554"/>
                <a:ext cx="1321996" cy="438581"/>
              </a:xfrm>
              <a:prstGeom prst="rect">
                <a:avLst/>
              </a:prstGeom>
              <a:noFill/>
            </p:spPr>
            <p:txBody>
              <a:bodyPr wrap="none" rtlCol="0">
                <a:spAutoFit/>
              </a:bodyPr>
              <a:lstStyle/>
              <a:p>
                <a:r>
                  <a:rPr lang="en-US" sz="1600" dirty="0"/>
                  <a:t>Country: Argentina</a:t>
                </a:r>
              </a:p>
              <a:p>
                <a:r>
                  <a:rPr lang="en-US" sz="1600" dirty="0"/>
                  <a:t>UID</a:t>
                </a:r>
                <a:r>
                  <a:rPr lang="en-US" sz="1600" baseline="-25000" dirty="0"/>
                  <a:t> </a:t>
                </a:r>
                <a:r>
                  <a:rPr lang="en-US" sz="1600" dirty="0"/>
                  <a:t>= “ABC”</a:t>
                </a:r>
              </a:p>
            </p:txBody>
          </p:sp>
          <p:cxnSp>
            <p:nvCxnSpPr>
              <p:cNvPr id="43" name="Connector: Elbow 42">
                <a:extLst>
                  <a:ext uri="{FF2B5EF4-FFF2-40B4-BE49-F238E27FC236}">
                    <a16:creationId xmlns:a16="http://schemas.microsoft.com/office/drawing/2014/main" id="{2704459D-9ABC-4DB4-9DD6-7038A7DD9D5D}"/>
                  </a:ext>
                </a:extLst>
              </p:cNvPr>
              <p:cNvCxnSpPr>
                <a:cxnSpLocks/>
              </p:cNvCxnSpPr>
              <p:nvPr/>
            </p:nvCxnSpPr>
            <p:spPr>
              <a:xfrm flipV="1">
                <a:off x="5056897" y="3579444"/>
                <a:ext cx="315094" cy="5563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AE9F6CFD-A37E-4A64-B779-6BA2714B3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4590" y="2924032"/>
                <a:ext cx="659075" cy="659075"/>
              </a:xfrm>
              <a:prstGeom prst="rect">
                <a:avLst/>
              </a:prstGeom>
            </p:spPr>
          </p:pic>
          <p:cxnSp>
            <p:nvCxnSpPr>
              <p:cNvPr id="50" name="Connector: Elbow 49">
                <a:extLst>
                  <a:ext uri="{FF2B5EF4-FFF2-40B4-BE49-F238E27FC236}">
                    <a16:creationId xmlns:a16="http://schemas.microsoft.com/office/drawing/2014/main" id="{FD459C4C-9315-406D-8EAD-AD5740514C88}"/>
                  </a:ext>
                </a:extLst>
              </p:cNvPr>
              <p:cNvCxnSpPr>
                <a:cxnSpLocks/>
                <a:stCxn id="49" idx="3"/>
              </p:cNvCxnSpPr>
              <p:nvPr/>
            </p:nvCxnSpPr>
            <p:spPr>
              <a:xfrm>
                <a:off x="5713665" y="3253570"/>
                <a:ext cx="903720" cy="11850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F4A44FF0-D796-48B6-A8F9-275B8D768891}"/>
                  </a:ext>
                </a:extLst>
              </p:cNvPr>
              <p:cNvCxnSpPr>
                <a:cxnSpLocks/>
                <a:stCxn id="28" idx="2"/>
              </p:cNvCxnSpPr>
              <p:nvPr/>
            </p:nvCxnSpPr>
            <p:spPr>
              <a:xfrm rot="16200000" flipH="1">
                <a:off x="3618355" y="3611670"/>
                <a:ext cx="556369" cy="4919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D224760-FC14-4B76-805A-7BDBB58CACF6}"/>
                </a:ext>
              </a:extLst>
            </p:cNvPr>
            <p:cNvGrpSpPr/>
            <p:nvPr/>
          </p:nvGrpSpPr>
          <p:grpSpPr>
            <a:xfrm>
              <a:off x="3009264" y="3717903"/>
              <a:ext cx="3086736" cy="1413598"/>
              <a:chOff x="3009264" y="3717903"/>
              <a:chExt cx="3086736" cy="1413598"/>
            </a:xfrm>
          </p:grpSpPr>
          <p:pic>
            <p:nvPicPr>
              <p:cNvPr id="29" name="Graphic 28">
                <a:extLst>
                  <a:ext uri="{FF2B5EF4-FFF2-40B4-BE49-F238E27FC236}">
                    <a16:creationId xmlns:a16="http://schemas.microsoft.com/office/drawing/2014/main" id="{6BA98C4F-36D0-4342-AB18-603EB00C3E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1553" y="3717903"/>
                <a:ext cx="533400" cy="533400"/>
              </a:xfrm>
              <a:prstGeom prst="rect">
                <a:avLst/>
              </a:prstGeom>
            </p:spPr>
          </p:pic>
          <p:sp>
            <p:nvSpPr>
              <p:cNvPr id="30" name="Rectangle 29">
                <a:extLst>
                  <a:ext uri="{FF2B5EF4-FFF2-40B4-BE49-F238E27FC236}">
                    <a16:creationId xmlns:a16="http://schemas.microsoft.com/office/drawing/2014/main" id="{750AC914-B2D3-49E7-9003-1E7FC20F4417}"/>
                  </a:ext>
                </a:extLst>
              </p:cNvPr>
              <p:cNvSpPr/>
              <p:nvPr/>
            </p:nvSpPr>
            <p:spPr>
              <a:xfrm>
                <a:off x="3009264" y="4631268"/>
                <a:ext cx="3086736" cy="500233"/>
              </a:xfrm>
              <a:prstGeom prst="rect">
                <a:avLst/>
              </a:prstGeom>
            </p:spPr>
            <p:txBody>
              <a:bodyPr wrap="square">
                <a:spAutoFit/>
              </a:bodyPr>
              <a:lstStyle/>
              <a:p>
                <a:pPr algn="ctr" defTabSz="1219170">
                  <a:defRPr/>
                </a:pPr>
                <a:r>
                  <a:rPr lang="es-419" sz="1867" b="1" dirty="0">
                    <a:solidFill>
                      <a:schemeClr val="bg2">
                        <a:lumMod val="50000"/>
                      </a:schemeClr>
                    </a:solidFill>
                    <a:latin typeface="Arial" panose="020B0604020202020204"/>
                  </a:rPr>
                  <a:t>Punto de intercambio de información global </a:t>
                </a:r>
                <a:endParaRPr lang="en-US" sz="1867" b="1" dirty="0">
                  <a:solidFill>
                    <a:schemeClr val="bg2">
                      <a:lumMod val="50000"/>
                    </a:schemeClr>
                  </a:solidFill>
                  <a:latin typeface="Arial" panose="020B0604020202020204"/>
                </a:endParaRPr>
              </a:p>
            </p:txBody>
          </p:sp>
          <p:pic>
            <p:nvPicPr>
              <p:cNvPr id="31" name="Graphic 30">
                <a:extLst>
                  <a:ext uri="{FF2B5EF4-FFF2-40B4-BE49-F238E27FC236}">
                    <a16:creationId xmlns:a16="http://schemas.microsoft.com/office/drawing/2014/main" id="{220AAC65-1E41-4FEF-BD52-186606EBAA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65842" y="4027706"/>
                <a:ext cx="645367" cy="645367"/>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1127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61111E-6 3.08642E-6 L -0.61441 3.08642E-6 " pathEditMode="relative" rAng="0" ptsTypes="AA">
                                      <p:cBhvr>
                                        <p:cTn id="6" dur="2000" fill="hold"/>
                                        <p:tgtEl>
                                          <p:spTgt spid="20"/>
                                        </p:tgtEl>
                                        <p:attrNameLst>
                                          <p:attrName>ppt_x</p:attrName>
                                          <p:attrName>ppt_y</p:attrName>
                                        </p:attrNameLst>
                                      </p:cBhvr>
                                      <p:rCtr x="-30729"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AE9F6CFD-A37E-4A64-B779-6BA2714B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8058" y="3898710"/>
            <a:ext cx="878767" cy="878767"/>
          </a:xfrm>
          <a:prstGeom prst="rect">
            <a:avLst/>
          </a:prstGeom>
        </p:spPr>
      </p:pic>
      <p:pic>
        <p:nvPicPr>
          <p:cNvPr id="54" name="Graphic 53">
            <a:extLst>
              <a:ext uri="{FF2B5EF4-FFF2-40B4-BE49-F238E27FC236}">
                <a16:creationId xmlns:a16="http://schemas.microsoft.com/office/drawing/2014/main" id="{6699055D-365A-4628-9656-3D99B8A9F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9453" y="3890285"/>
            <a:ext cx="878767" cy="878767"/>
          </a:xfrm>
          <a:prstGeom prst="rect">
            <a:avLst/>
          </a:prstGeom>
        </p:spPr>
      </p:pic>
      <p:sp>
        <p:nvSpPr>
          <p:cNvPr id="5" name="Title 4"/>
          <p:cNvSpPr>
            <a:spLocks noGrp="1"/>
          </p:cNvSpPr>
          <p:nvPr>
            <p:ph type="title"/>
          </p:nvPr>
        </p:nvSpPr>
        <p:spPr>
          <a:xfrm>
            <a:off x="150597" y="274639"/>
            <a:ext cx="11838203" cy="792163"/>
          </a:xfrm>
        </p:spPr>
        <p:txBody>
          <a:bodyPr>
            <a:noAutofit/>
          </a:bodyPr>
          <a:lstStyle/>
          <a:p>
            <a:pPr algn="ctr"/>
            <a:r>
              <a:rPr lang="es-419" sz="2933" dirty="0"/>
              <a:t>Ejemplo de cómo funciona con los programas de sellos fiscales existentes (2 de 2)</a:t>
            </a:r>
            <a:endParaRPr lang="en-US" sz="2933" dirty="0"/>
          </a:p>
        </p:txBody>
      </p:sp>
      <p:sp>
        <p:nvSpPr>
          <p:cNvPr id="4" name="TextBox 3">
            <a:extLst>
              <a:ext uri="{FF2B5EF4-FFF2-40B4-BE49-F238E27FC236}">
                <a16:creationId xmlns:a16="http://schemas.microsoft.com/office/drawing/2014/main" id="{21201D2E-B508-41AA-9CD8-86D2775BAE4A}"/>
              </a:ext>
            </a:extLst>
          </p:cNvPr>
          <p:cNvSpPr txBox="1"/>
          <p:nvPr/>
        </p:nvSpPr>
        <p:spPr>
          <a:xfrm>
            <a:off x="2434768" y="1664396"/>
            <a:ext cx="805029" cy="461665"/>
          </a:xfrm>
          <a:prstGeom prst="rect">
            <a:avLst/>
          </a:prstGeom>
          <a:noFill/>
        </p:spPr>
        <p:txBody>
          <a:bodyPr wrap="none" rtlCol="0">
            <a:spAutoFit/>
          </a:bodyPr>
          <a:lstStyle/>
          <a:p>
            <a:r>
              <a:rPr lang="en-US" sz="2400" dirty="0"/>
              <a:t>Chile</a:t>
            </a:r>
          </a:p>
        </p:txBody>
      </p:sp>
      <p:sp>
        <p:nvSpPr>
          <p:cNvPr id="8" name="TextBox 7">
            <a:extLst>
              <a:ext uri="{FF2B5EF4-FFF2-40B4-BE49-F238E27FC236}">
                <a16:creationId xmlns:a16="http://schemas.microsoft.com/office/drawing/2014/main" id="{53A9757E-FEC2-45B5-8322-4873926B90C1}"/>
              </a:ext>
            </a:extLst>
          </p:cNvPr>
          <p:cNvSpPr txBox="1"/>
          <p:nvPr/>
        </p:nvSpPr>
        <p:spPr>
          <a:xfrm>
            <a:off x="8432800" y="1688617"/>
            <a:ext cx="1402885" cy="461665"/>
          </a:xfrm>
          <a:prstGeom prst="rect">
            <a:avLst/>
          </a:prstGeom>
          <a:noFill/>
        </p:spPr>
        <p:txBody>
          <a:bodyPr wrap="none" rtlCol="0">
            <a:spAutoFit/>
          </a:bodyPr>
          <a:lstStyle/>
          <a:p>
            <a:r>
              <a:rPr lang="en-US" sz="2400" dirty="0"/>
              <a:t>Argentina</a:t>
            </a:r>
          </a:p>
        </p:txBody>
      </p:sp>
      <p:cxnSp>
        <p:nvCxnSpPr>
          <p:cNvPr id="10" name="Straight Connector 9">
            <a:extLst>
              <a:ext uri="{FF2B5EF4-FFF2-40B4-BE49-F238E27FC236}">
                <a16:creationId xmlns:a16="http://schemas.microsoft.com/office/drawing/2014/main" id="{03897C46-D65D-4CEF-8FFE-927708DA648A}"/>
              </a:ext>
            </a:extLst>
          </p:cNvPr>
          <p:cNvCxnSpPr/>
          <p:nvPr/>
        </p:nvCxnSpPr>
        <p:spPr>
          <a:xfrm>
            <a:off x="6096000" y="1664395"/>
            <a:ext cx="0" cy="436880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526367B-9770-488F-BD3D-FAFA865D7B92}"/>
              </a:ext>
            </a:extLst>
          </p:cNvPr>
          <p:cNvPicPr>
            <a:picLocks noChangeAspect="1"/>
          </p:cNvPicPr>
          <p:nvPr/>
        </p:nvPicPr>
        <p:blipFill rotWithShape="1">
          <a:blip r:embed="rId7"/>
          <a:srcRect/>
          <a:stretch/>
        </p:blipFill>
        <p:spPr>
          <a:xfrm rot="5400000">
            <a:off x="1627506" y="2924706"/>
            <a:ext cx="1930401" cy="1426818"/>
          </a:xfrm>
          <a:prstGeom prst="rect">
            <a:avLst/>
          </a:prstGeom>
          <a:ln w="38100">
            <a:solidFill>
              <a:srgbClr val="FF0000"/>
            </a:solidFill>
          </a:ln>
        </p:spPr>
      </p:pic>
      <p:sp>
        <p:nvSpPr>
          <p:cNvPr id="18" name="Cylinder 17">
            <a:extLst>
              <a:ext uri="{FF2B5EF4-FFF2-40B4-BE49-F238E27FC236}">
                <a16:creationId xmlns:a16="http://schemas.microsoft.com/office/drawing/2014/main" id="{ACBF9739-1FB1-44C6-B119-C004E00663C7}"/>
              </a:ext>
            </a:extLst>
          </p:cNvPr>
          <p:cNvSpPr/>
          <p:nvPr/>
        </p:nvSpPr>
        <p:spPr>
          <a:xfrm>
            <a:off x="8823180" y="5562600"/>
            <a:ext cx="1219200" cy="711200"/>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cxnSp>
        <p:nvCxnSpPr>
          <p:cNvPr id="37" name="Connector: Elbow 36">
            <a:extLst>
              <a:ext uri="{FF2B5EF4-FFF2-40B4-BE49-F238E27FC236}">
                <a16:creationId xmlns:a16="http://schemas.microsoft.com/office/drawing/2014/main" id="{F36E0E6D-7F8A-4682-AAAE-F3F0050783FE}"/>
              </a:ext>
            </a:extLst>
          </p:cNvPr>
          <p:cNvCxnSpPr>
            <a:cxnSpLocks/>
            <a:stCxn id="49" idx="2"/>
          </p:cNvCxnSpPr>
          <p:nvPr/>
        </p:nvCxnSpPr>
        <p:spPr>
          <a:xfrm rot="16200000" flipH="1">
            <a:off x="4826915" y="4818003"/>
            <a:ext cx="736941" cy="655888"/>
          </a:xfrm>
          <a:prstGeom prst="bentConnector2">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704459D-9ABC-4DB4-9DD6-7038A7DD9D5D}"/>
              </a:ext>
            </a:extLst>
          </p:cNvPr>
          <p:cNvCxnSpPr>
            <a:cxnSpLocks/>
          </p:cNvCxnSpPr>
          <p:nvPr/>
        </p:nvCxnSpPr>
        <p:spPr>
          <a:xfrm flipV="1">
            <a:off x="6742530" y="4772593"/>
            <a:ext cx="420125" cy="741825"/>
          </a:xfrm>
          <a:prstGeom prst="bentConnector2">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FD459C4C-9315-406D-8EAD-AD5740514C88}"/>
              </a:ext>
            </a:extLst>
          </p:cNvPr>
          <p:cNvCxnSpPr>
            <a:cxnSpLocks/>
            <a:stCxn id="54" idx="3"/>
            <a:endCxn id="18" idx="1"/>
          </p:cNvCxnSpPr>
          <p:nvPr/>
        </p:nvCxnSpPr>
        <p:spPr>
          <a:xfrm>
            <a:off x="7618220" y="4329669"/>
            <a:ext cx="1814561" cy="1232932"/>
          </a:xfrm>
          <a:prstGeom prst="bentConnector2">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FF258BD-D42F-4807-8591-01D92E7136DE}"/>
              </a:ext>
            </a:extLst>
          </p:cNvPr>
          <p:cNvSpPr txBox="1"/>
          <p:nvPr/>
        </p:nvSpPr>
        <p:spPr>
          <a:xfrm>
            <a:off x="9465860" y="4215329"/>
            <a:ext cx="1736629" cy="1241365"/>
          </a:xfrm>
          <a:prstGeom prst="rect">
            <a:avLst/>
          </a:prstGeom>
          <a:noFill/>
        </p:spPr>
        <p:txBody>
          <a:bodyPr wrap="none" rtlCol="0">
            <a:spAutoFit/>
          </a:bodyPr>
          <a:lstStyle/>
          <a:p>
            <a:r>
              <a:rPr lang="en-US" sz="1600" dirty="0"/>
              <a:t>UID </a:t>
            </a:r>
            <a:r>
              <a:rPr lang="en-US" sz="1600" dirty="0" err="1"/>
              <a:t>valido</a:t>
            </a:r>
            <a:r>
              <a:rPr lang="en-US" sz="1600" dirty="0"/>
              <a:t>: yes</a:t>
            </a:r>
          </a:p>
          <a:p>
            <a:r>
              <a:rPr lang="en-US" sz="1600" dirty="0"/>
              <a:t>Product brand: B1</a:t>
            </a:r>
          </a:p>
          <a:p>
            <a:r>
              <a:rPr lang="en-US" sz="1600" dirty="0"/>
              <a:t>Manufacturer: XYZ</a:t>
            </a:r>
          </a:p>
          <a:p>
            <a:r>
              <a:rPr lang="en-US" sz="1600" dirty="0"/>
              <a:t>Date: 00-00-0000</a:t>
            </a:r>
          </a:p>
          <a:p>
            <a:r>
              <a:rPr lang="en-US" sz="1600" b="1" baseline="-25000" dirty="0"/>
              <a:t>…</a:t>
            </a:r>
          </a:p>
        </p:txBody>
      </p:sp>
      <p:sp>
        <p:nvSpPr>
          <p:cNvPr id="60" name="TextBox 59">
            <a:extLst>
              <a:ext uri="{FF2B5EF4-FFF2-40B4-BE49-F238E27FC236}">
                <a16:creationId xmlns:a16="http://schemas.microsoft.com/office/drawing/2014/main" id="{9D586F66-F20B-473F-AF3B-E4FA534FC2BC}"/>
              </a:ext>
            </a:extLst>
          </p:cNvPr>
          <p:cNvSpPr txBox="1"/>
          <p:nvPr/>
        </p:nvSpPr>
        <p:spPr>
          <a:xfrm>
            <a:off x="1553729" y="4603315"/>
            <a:ext cx="1960281" cy="523220"/>
          </a:xfrm>
          <a:prstGeom prst="rect">
            <a:avLst/>
          </a:prstGeom>
          <a:noFill/>
        </p:spPr>
        <p:txBody>
          <a:bodyPr wrap="none" rtlCol="0">
            <a:spAutoFit/>
          </a:bodyPr>
          <a:lstStyle/>
          <a:p>
            <a:pPr algn="ctr"/>
            <a:r>
              <a:rPr lang="en-US" sz="1400" dirty="0"/>
              <a:t>TAX STAMP: ARGENTINA</a:t>
            </a:r>
            <a:br>
              <a:rPr lang="en-US" sz="1400" dirty="0"/>
            </a:br>
            <a:r>
              <a:rPr lang="en-US" sz="1400" dirty="0"/>
              <a:t>(</a:t>
            </a:r>
            <a:r>
              <a:rPr lang="en-US" sz="1400" dirty="0" err="1"/>
              <a:t>ilegal</a:t>
            </a:r>
            <a:r>
              <a:rPr lang="en-US" sz="1400" dirty="0"/>
              <a:t> </a:t>
            </a:r>
            <a:r>
              <a:rPr lang="en-US" sz="1400" dirty="0" err="1"/>
              <a:t>en</a:t>
            </a:r>
            <a:r>
              <a:rPr lang="en-US" sz="1400" dirty="0"/>
              <a:t> Chile)</a:t>
            </a:r>
          </a:p>
        </p:txBody>
      </p:sp>
      <p:grpSp>
        <p:nvGrpSpPr>
          <p:cNvPr id="68" name="Group 67">
            <a:extLst>
              <a:ext uri="{FF2B5EF4-FFF2-40B4-BE49-F238E27FC236}">
                <a16:creationId xmlns:a16="http://schemas.microsoft.com/office/drawing/2014/main" id="{43F9BFA6-AFB0-4782-A7EC-A3F5AE49327E}"/>
              </a:ext>
            </a:extLst>
          </p:cNvPr>
          <p:cNvGrpSpPr/>
          <p:nvPr/>
        </p:nvGrpSpPr>
        <p:grpSpPr>
          <a:xfrm>
            <a:off x="4430519" y="2480315"/>
            <a:ext cx="3187700" cy="1127023"/>
            <a:chOff x="3322889" y="1860235"/>
            <a:chExt cx="2390775" cy="845267"/>
          </a:xfrm>
        </p:grpSpPr>
        <p:pic>
          <p:nvPicPr>
            <p:cNvPr id="61" name="Graphic 60">
              <a:extLst>
                <a:ext uri="{FF2B5EF4-FFF2-40B4-BE49-F238E27FC236}">
                  <a16:creationId xmlns:a16="http://schemas.microsoft.com/office/drawing/2014/main" id="{1F3468F5-E770-4360-AA99-4235D74633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589" y="1860235"/>
              <a:ext cx="659075" cy="659075"/>
            </a:xfrm>
            <a:prstGeom prst="rect">
              <a:avLst/>
            </a:prstGeom>
          </p:spPr>
        </p:pic>
        <p:pic>
          <p:nvPicPr>
            <p:cNvPr id="62" name="Graphic 61">
              <a:extLst>
                <a:ext uri="{FF2B5EF4-FFF2-40B4-BE49-F238E27FC236}">
                  <a16:creationId xmlns:a16="http://schemas.microsoft.com/office/drawing/2014/main" id="{8DFD0D55-3D22-4FF8-88C2-7246D04CA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2889" y="1860235"/>
              <a:ext cx="659075" cy="659075"/>
            </a:xfrm>
            <a:prstGeom prst="rect">
              <a:avLst/>
            </a:prstGeom>
          </p:spPr>
        </p:pic>
        <p:sp>
          <p:nvSpPr>
            <p:cNvPr id="65" name="Oval 64">
              <a:extLst>
                <a:ext uri="{FF2B5EF4-FFF2-40B4-BE49-F238E27FC236}">
                  <a16:creationId xmlns:a16="http://schemas.microsoft.com/office/drawing/2014/main" id="{94058064-769A-46A0-82FD-55EE9CA05B4F}"/>
                </a:ext>
              </a:extLst>
            </p:cNvPr>
            <p:cNvSpPr/>
            <p:nvPr/>
          </p:nvSpPr>
          <p:spPr>
            <a:xfrm>
              <a:off x="3476590" y="2033322"/>
              <a:ext cx="137400" cy="13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rgbClr val="231F20"/>
                  </a:solidFill>
                </a:rPr>
                <a:t>?</a:t>
              </a:r>
            </a:p>
          </p:txBody>
        </p:sp>
        <p:cxnSp>
          <p:nvCxnSpPr>
            <p:cNvPr id="67" name="Straight Arrow Connector 66">
              <a:extLst>
                <a:ext uri="{FF2B5EF4-FFF2-40B4-BE49-F238E27FC236}">
                  <a16:creationId xmlns:a16="http://schemas.microsoft.com/office/drawing/2014/main" id="{891896E2-2C38-4024-B89D-660C7F4A167E}"/>
                </a:ext>
              </a:extLst>
            </p:cNvPr>
            <p:cNvCxnSpPr>
              <a:stCxn id="62" idx="3"/>
              <a:endCxn id="61" idx="1"/>
            </p:cNvCxnSpPr>
            <p:nvPr/>
          </p:nvCxnSpPr>
          <p:spPr>
            <a:xfrm>
              <a:off x="3981964" y="2189773"/>
              <a:ext cx="1072625"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0728F86-EBF7-4113-9A9F-29DD70C3FAFF}"/>
                </a:ext>
              </a:extLst>
            </p:cNvPr>
            <p:cNvSpPr txBox="1"/>
            <p:nvPr/>
          </p:nvSpPr>
          <p:spPr>
            <a:xfrm>
              <a:off x="3985419" y="2151504"/>
              <a:ext cx="1140912" cy="553998"/>
            </a:xfrm>
            <a:prstGeom prst="rect">
              <a:avLst/>
            </a:prstGeom>
            <a:solidFill>
              <a:srgbClr val="F0F0F0">
                <a:alpha val="82000"/>
              </a:srgbClr>
            </a:solidFill>
          </p:spPr>
          <p:txBody>
            <a:bodyPr wrap="square" rtlCol="0">
              <a:spAutoFit/>
            </a:bodyPr>
            <a:lstStyle/>
            <a:p>
              <a:pPr algn="ctr"/>
              <a:r>
                <a:rPr lang="en-US" sz="1400" dirty="0" err="1"/>
                <a:t>Asistencia</a:t>
              </a:r>
              <a:r>
                <a:rPr lang="en-US" sz="1400" dirty="0"/>
                <a:t> &amp; </a:t>
              </a:r>
              <a:r>
                <a:rPr lang="en-US" sz="1400" dirty="0" err="1"/>
                <a:t>Cooperación</a:t>
              </a:r>
              <a:r>
                <a:rPr lang="en-US" sz="1400" dirty="0"/>
                <a:t> </a:t>
              </a:r>
            </a:p>
            <a:p>
              <a:pPr algn="ctr"/>
              <a:r>
                <a:rPr lang="en-US" sz="1400" dirty="0"/>
                <a:t>(Art. 24)</a:t>
              </a:r>
            </a:p>
          </p:txBody>
        </p:sp>
      </p:grpSp>
      <p:sp>
        <p:nvSpPr>
          <p:cNvPr id="69" name="TextBox 68">
            <a:extLst>
              <a:ext uri="{FF2B5EF4-FFF2-40B4-BE49-F238E27FC236}">
                <a16:creationId xmlns:a16="http://schemas.microsoft.com/office/drawing/2014/main" id="{D6DFB156-3F4D-4F78-89CE-D1CFA6287617}"/>
              </a:ext>
            </a:extLst>
          </p:cNvPr>
          <p:cNvSpPr txBox="1"/>
          <p:nvPr/>
        </p:nvSpPr>
        <p:spPr>
          <a:xfrm>
            <a:off x="8917255" y="4317920"/>
            <a:ext cx="453970" cy="502766"/>
          </a:xfrm>
          <a:prstGeom prst="rect">
            <a:avLst/>
          </a:prstGeom>
          <a:noFill/>
        </p:spPr>
        <p:txBody>
          <a:bodyPr wrap="none" rtlCol="0">
            <a:spAutoFit/>
          </a:bodyPr>
          <a:lstStyle/>
          <a:p>
            <a:r>
              <a:rPr lang="en-US" sz="2667" dirty="0">
                <a:solidFill>
                  <a:srgbClr val="00B050"/>
                </a:solidFill>
                <a:sym typeface="Wingdings" panose="05000000000000000000" pitchFamily="2" charset="2"/>
              </a:rPr>
              <a:t></a:t>
            </a:r>
            <a:endParaRPr lang="en-US" sz="2667" dirty="0">
              <a:solidFill>
                <a:srgbClr val="E7221E"/>
              </a:solidFill>
            </a:endParaRPr>
          </a:p>
        </p:txBody>
      </p:sp>
      <p:pic>
        <p:nvPicPr>
          <p:cNvPr id="70" name="Graphic 69">
            <a:extLst>
              <a:ext uri="{FF2B5EF4-FFF2-40B4-BE49-F238E27FC236}">
                <a16:creationId xmlns:a16="http://schemas.microsoft.com/office/drawing/2014/main" id="{602FDE2A-160F-41DE-A8CA-4191482006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15404" y="4957204"/>
            <a:ext cx="711200" cy="711200"/>
          </a:xfrm>
          <a:prstGeom prst="rect">
            <a:avLst/>
          </a:prstGeom>
        </p:spPr>
      </p:pic>
      <p:sp>
        <p:nvSpPr>
          <p:cNvPr id="71" name="Rectangle 70">
            <a:extLst>
              <a:ext uri="{FF2B5EF4-FFF2-40B4-BE49-F238E27FC236}">
                <a16:creationId xmlns:a16="http://schemas.microsoft.com/office/drawing/2014/main" id="{26681E8B-4F23-49F2-A911-FFD0F98FD899}"/>
              </a:ext>
            </a:extLst>
          </p:cNvPr>
          <p:cNvSpPr/>
          <p:nvPr/>
        </p:nvSpPr>
        <p:spPr>
          <a:xfrm>
            <a:off x="4012352" y="6175024"/>
            <a:ext cx="4115648" cy="666977"/>
          </a:xfrm>
          <a:prstGeom prst="rect">
            <a:avLst/>
          </a:prstGeom>
        </p:spPr>
        <p:txBody>
          <a:bodyPr wrap="square">
            <a:spAutoFit/>
          </a:bodyPr>
          <a:lstStyle/>
          <a:p>
            <a:pPr algn="ctr" defTabSz="1219170">
              <a:defRPr/>
            </a:pPr>
            <a:r>
              <a:rPr lang="es-419" sz="1867" b="1" dirty="0">
                <a:solidFill>
                  <a:schemeClr val="bg2">
                    <a:lumMod val="50000"/>
                  </a:schemeClr>
                </a:solidFill>
                <a:latin typeface="Arial" panose="020B0604020202020204"/>
              </a:rPr>
              <a:t>Punto de intercambio de información global </a:t>
            </a:r>
            <a:endParaRPr lang="en-US" sz="1867" b="1" dirty="0">
              <a:solidFill>
                <a:schemeClr val="bg2">
                  <a:lumMod val="50000"/>
                </a:schemeClr>
              </a:solidFill>
              <a:latin typeface="Arial" panose="020B0604020202020204"/>
            </a:endParaRPr>
          </a:p>
        </p:txBody>
      </p:sp>
      <p:pic>
        <p:nvPicPr>
          <p:cNvPr id="72" name="Graphic 71">
            <a:extLst>
              <a:ext uri="{FF2B5EF4-FFF2-40B4-BE49-F238E27FC236}">
                <a16:creationId xmlns:a16="http://schemas.microsoft.com/office/drawing/2014/main" id="{0D024356-1FA1-4D2F-886C-8B99E25A54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54457" y="5370276"/>
            <a:ext cx="860489" cy="860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76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pic>
        <p:nvPicPr>
          <p:cNvPr id="4" name="Picture 3">
            <a:extLst>
              <a:ext uri="{FF2B5EF4-FFF2-40B4-BE49-F238E27FC236}">
                <a16:creationId xmlns:a16="http://schemas.microsoft.com/office/drawing/2014/main" id="{B86C7535-5965-674D-8D7D-57F0BF92D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24047"/>
            <a:ext cx="3631700" cy="1529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FB22C9-CC91-67E0-15C4-75CCD1409243}"/>
              </a:ext>
            </a:extLst>
          </p:cNvPr>
          <p:cNvSpPr txBox="1"/>
          <p:nvPr/>
        </p:nvSpPr>
        <p:spPr>
          <a:xfrm>
            <a:off x="5118870" y="3875089"/>
            <a:ext cx="6234930" cy="811569"/>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s-419" sz="1800" dirty="0"/>
              <a:t>Las bases de datos de seguimiento y localización pueden registrar información asociada a cada identificación y tienen capacidad de búsqueda</a:t>
            </a:r>
            <a:endParaRPr lang="fr-CH" sz="1800" dirty="0"/>
          </a:p>
        </p:txBody>
      </p:sp>
      <p:sp>
        <p:nvSpPr>
          <p:cNvPr id="9" name="TextBox 8">
            <a:extLst>
              <a:ext uri="{FF2B5EF4-FFF2-40B4-BE49-F238E27FC236}">
                <a16:creationId xmlns:a16="http://schemas.microsoft.com/office/drawing/2014/main" id="{B9EB2470-3DC5-DD57-D2D3-A24402A6C07A}"/>
              </a:ext>
            </a:extLst>
          </p:cNvPr>
          <p:cNvSpPr txBox="1"/>
          <p:nvPr/>
        </p:nvSpPr>
        <p:spPr>
          <a:xfrm>
            <a:off x="5118870" y="4877533"/>
            <a:ext cx="6234930"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rPr>
              <a:t>Ningún producto queda sin marcar... incluidas las exportaciones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30D4AC5-B9FE-58FC-6205-64DCE5B085DB}"/>
              </a:ext>
            </a:extLst>
          </p:cNvPr>
          <p:cNvSpPr txBox="1"/>
          <p:nvPr/>
        </p:nvSpPr>
        <p:spPr>
          <a:xfrm>
            <a:off x="5118870" y="3090654"/>
            <a:ext cx="6234930"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rPr>
              <a:t>Los timbres fiscales tienen identificadores únicos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9DF6126-FC9B-230A-A2E1-7657BEF00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80" y="1763246"/>
            <a:ext cx="3799397" cy="15297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DB7D57E-3689-4FBF-EE38-5489F467CC30}"/>
              </a:ext>
            </a:extLst>
          </p:cNvPr>
          <p:cNvSpPr txBox="1"/>
          <p:nvPr/>
        </p:nvSpPr>
        <p:spPr>
          <a:xfrm>
            <a:off x="5097150" y="1559943"/>
            <a:ext cx="6234930" cy="1366859"/>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400" b="1" dirty="0">
                <a:solidFill>
                  <a:srgbClr val="46072D"/>
                </a:solidFill>
                <a:latin typeface="NewsGoth BdXCn BT" pitchFamily="2" charset="77"/>
                <a:ea typeface="+mj-ea"/>
                <a:cs typeface="+mj-cs"/>
              </a:rPr>
              <a:t>Los programas de sellos fiscales existentes PUEDEN cumplir y participar en el sistema mundial de seguimiento y localización... siempre que:</a:t>
            </a:r>
            <a:endParaRPr lang="en-US" sz="2400" b="1" dirty="0">
              <a:solidFill>
                <a:srgbClr val="46072D"/>
              </a:solidFill>
              <a:latin typeface="NewsGoth BdXCn BT" pitchFamily="2" charset="77"/>
              <a:ea typeface="+mj-ea"/>
              <a:cs typeface="+mj-cs"/>
            </a:endParaRPr>
          </a:p>
        </p:txBody>
      </p:sp>
    </p:spTree>
    <p:extLst>
      <p:ext uri="{BB962C8B-B14F-4D97-AF65-F5344CB8AC3E}">
        <p14:creationId xmlns:p14="http://schemas.microsoft.com/office/powerpoint/2010/main" val="82998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get_the_title().">
            <a:extLst>
              <a:ext uri="{FF2B5EF4-FFF2-40B4-BE49-F238E27FC236}">
                <a16:creationId xmlns:a16="http://schemas.microsoft.com/office/drawing/2014/main" id="{716CD030-FEAA-599F-4EB2-6672B03AB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8150"/>
            <a:ext cx="1143000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98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75DD06-E8D0-89BF-2988-C0E6FF287D0F}"/>
              </a:ext>
            </a:extLst>
          </p:cNvPr>
          <p:cNvSpPr>
            <a:spLocks noGrp="1"/>
          </p:cNvSpPr>
          <p:nvPr>
            <p:ph type="title"/>
          </p:nvPr>
        </p:nvSpPr>
        <p:spPr>
          <a:xfrm>
            <a:off x="5596501" y="489508"/>
            <a:ext cx="5754896" cy="1667569"/>
          </a:xfrm>
        </p:spPr>
        <p:txBody>
          <a:bodyPr anchor="b">
            <a:normAutofit/>
          </a:bodyPr>
          <a:lstStyle/>
          <a:p>
            <a:r>
              <a:rPr lang="en-GB" sz="4000"/>
              <a:t>WHAT IS DPP?</a:t>
            </a:r>
          </a:p>
        </p:txBody>
      </p:sp>
      <p:pic>
        <p:nvPicPr>
          <p:cNvPr id="4" name="Picture 3">
            <a:extLst>
              <a:ext uri="{FF2B5EF4-FFF2-40B4-BE49-F238E27FC236}">
                <a16:creationId xmlns:a16="http://schemas.microsoft.com/office/drawing/2014/main" id="{73B0F4C2-BCBC-B252-F257-6F22BF1F2D7A}"/>
              </a:ext>
            </a:extLst>
          </p:cNvPr>
          <p:cNvPicPr>
            <a:picLocks noChangeAspect="1"/>
          </p:cNvPicPr>
          <p:nvPr/>
        </p:nvPicPr>
        <p:blipFill>
          <a:blip r:embed="rId3"/>
          <a:stretch>
            <a:fillRect/>
          </a:stretch>
        </p:blipFill>
        <p:spPr>
          <a:xfrm>
            <a:off x="9775003" y="239570"/>
            <a:ext cx="2154147" cy="780370"/>
          </a:xfrm>
          <a:prstGeom prst="rect">
            <a:avLst/>
          </a:prstGeom>
        </p:spPr>
      </p:pic>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B8F0A9-4FA1-AF8C-45B4-6B1E2E19417A}"/>
              </a:ext>
            </a:extLst>
          </p:cNvPr>
          <p:cNvSpPr txBox="1"/>
          <p:nvPr/>
        </p:nvSpPr>
        <p:spPr>
          <a:xfrm>
            <a:off x="5496789" y="3129790"/>
            <a:ext cx="6234930"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Part of EU Ecodesign for Sustainable Products Regulation – key step in EU Circular Economy Action Plan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9BF0D11-A748-9F50-5E03-4A861C34AE48}"/>
              </a:ext>
            </a:extLst>
          </p:cNvPr>
          <p:cNvSpPr txBox="1"/>
          <p:nvPr/>
        </p:nvSpPr>
        <p:spPr>
          <a:xfrm>
            <a:off x="5496789" y="3841487"/>
            <a:ext cx="6234930" cy="792505"/>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Introduced by product sector, starting with batteries, electronics, textiles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72937A0-4D90-EFE1-8566-3BE1256F1E17}"/>
              </a:ext>
            </a:extLst>
          </p:cNvPr>
          <p:cNvSpPr txBox="1"/>
          <p:nvPr/>
        </p:nvSpPr>
        <p:spPr>
          <a:xfrm>
            <a:off x="5496789" y="2345353"/>
            <a:ext cx="6234930" cy="674859"/>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Unique ID to track information about products, to support sustainability, reuse, recycling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get_the_title().">
            <a:extLst>
              <a:ext uri="{FF2B5EF4-FFF2-40B4-BE49-F238E27FC236}">
                <a16:creationId xmlns:a16="http://schemas.microsoft.com/office/drawing/2014/main" id="{E8C36725-F179-2452-7333-D8FD54815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7" y="1692812"/>
            <a:ext cx="4794887" cy="250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8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75DD06-E8D0-89BF-2988-C0E6FF287D0F}"/>
              </a:ext>
            </a:extLst>
          </p:cNvPr>
          <p:cNvSpPr>
            <a:spLocks noGrp="1"/>
          </p:cNvSpPr>
          <p:nvPr>
            <p:ph type="title"/>
          </p:nvPr>
        </p:nvSpPr>
        <p:spPr>
          <a:xfrm>
            <a:off x="5596501" y="489508"/>
            <a:ext cx="5754896" cy="1667569"/>
          </a:xfrm>
        </p:spPr>
        <p:txBody>
          <a:bodyPr anchor="b">
            <a:normAutofit/>
          </a:bodyPr>
          <a:lstStyle/>
          <a:p>
            <a:r>
              <a:rPr lang="en-GB" sz="4000"/>
              <a:t>WHAT IS DPP STATUS?</a:t>
            </a:r>
          </a:p>
        </p:txBody>
      </p:sp>
      <p:pic>
        <p:nvPicPr>
          <p:cNvPr id="4" name="Picture 3">
            <a:extLst>
              <a:ext uri="{FF2B5EF4-FFF2-40B4-BE49-F238E27FC236}">
                <a16:creationId xmlns:a16="http://schemas.microsoft.com/office/drawing/2014/main" id="{73B0F4C2-BCBC-B252-F257-6F22BF1F2D7A}"/>
              </a:ext>
            </a:extLst>
          </p:cNvPr>
          <p:cNvPicPr>
            <a:picLocks noChangeAspect="1"/>
          </p:cNvPicPr>
          <p:nvPr/>
        </p:nvPicPr>
        <p:blipFill>
          <a:blip r:embed="rId3"/>
          <a:stretch>
            <a:fillRect/>
          </a:stretch>
        </p:blipFill>
        <p:spPr>
          <a:xfrm>
            <a:off x="9775003" y="239570"/>
            <a:ext cx="2154147" cy="780370"/>
          </a:xfrm>
          <a:prstGeom prst="rect">
            <a:avLst/>
          </a:prstGeom>
        </p:spPr>
      </p:pic>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B8F0A9-4FA1-AF8C-45B4-6B1E2E19417A}"/>
              </a:ext>
            </a:extLst>
          </p:cNvPr>
          <p:cNvSpPr txBox="1"/>
          <p:nvPr/>
        </p:nvSpPr>
        <p:spPr>
          <a:xfrm>
            <a:off x="5496789" y="3129789"/>
            <a:ext cx="6234930" cy="780737"/>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CIRPASS consortium funded by EU to create consensus on requirements for first three product categories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72937A0-4D90-EFE1-8566-3BE1256F1E17}"/>
              </a:ext>
            </a:extLst>
          </p:cNvPr>
          <p:cNvSpPr txBox="1"/>
          <p:nvPr/>
        </p:nvSpPr>
        <p:spPr>
          <a:xfrm>
            <a:off x="5496789" y="2345354"/>
            <a:ext cx="6234930"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Draft regulation under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get_the_title().">
            <a:extLst>
              <a:ext uri="{FF2B5EF4-FFF2-40B4-BE49-F238E27FC236}">
                <a16:creationId xmlns:a16="http://schemas.microsoft.com/office/drawing/2014/main" id="{E8C36725-F179-2452-7333-D8FD54815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7" y="1692812"/>
            <a:ext cx="4794887" cy="250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75DD06-E8D0-89BF-2988-C0E6FF287D0F}"/>
              </a:ext>
            </a:extLst>
          </p:cNvPr>
          <p:cNvSpPr>
            <a:spLocks noGrp="1"/>
          </p:cNvSpPr>
          <p:nvPr>
            <p:ph type="title"/>
          </p:nvPr>
        </p:nvSpPr>
        <p:spPr>
          <a:xfrm>
            <a:off x="5596501" y="489508"/>
            <a:ext cx="5754896" cy="1667569"/>
          </a:xfrm>
        </p:spPr>
        <p:txBody>
          <a:bodyPr anchor="b">
            <a:normAutofit/>
          </a:bodyPr>
          <a:lstStyle/>
          <a:p>
            <a:r>
              <a:rPr lang="en-GB" sz="4000"/>
              <a:t>WHAT IS DPP MISSING?</a:t>
            </a:r>
          </a:p>
        </p:txBody>
      </p:sp>
      <p:pic>
        <p:nvPicPr>
          <p:cNvPr id="4" name="Picture 3">
            <a:extLst>
              <a:ext uri="{FF2B5EF4-FFF2-40B4-BE49-F238E27FC236}">
                <a16:creationId xmlns:a16="http://schemas.microsoft.com/office/drawing/2014/main" id="{73B0F4C2-BCBC-B252-F257-6F22BF1F2D7A}"/>
              </a:ext>
            </a:extLst>
          </p:cNvPr>
          <p:cNvPicPr>
            <a:picLocks noChangeAspect="1"/>
          </p:cNvPicPr>
          <p:nvPr/>
        </p:nvPicPr>
        <p:blipFill>
          <a:blip r:embed="rId3"/>
          <a:stretch>
            <a:fillRect/>
          </a:stretch>
        </p:blipFill>
        <p:spPr>
          <a:xfrm>
            <a:off x="9775003" y="239570"/>
            <a:ext cx="2154147" cy="780370"/>
          </a:xfrm>
          <a:prstGeom prst="rect">
            <a:avLst/>
          </a:prstGeom>
        </p:spPr>
      </p:pic>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B8F0A9-4FA1-AF8C-45B4-6B1E2E19417A}"/>
              </a:ext>
            </a:extLst>
          </p:cNvPr>
          <p:cNvSpPr txBox="1"/>
          <p:nvPr/>
        </p:nvSpPr>
        <p:spPr>
          <a:xfrm>
            <a:off x="5496789" y="3129790"/>
            <a:ext cx="6234930"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Unscrupulous manufacturers will exploit this lack of security to add credibility to contraband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9BF0D11-A748-9F50-5E03-4A861C34AE48}"/>
              </a:ext>
            </a:extLst>
          </p:cNvPr>
          <p:cNvSpPr txBox="1"/>
          <p:nvPr/>
        </p:nvSpPr>
        <p:spPr>
          <a:xfrm>
            <a:off x="5496789" y="3841487"/>
            <a:ext cx="6234930" cy="792505"/>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Introduced by product sector, starting with batteries, electronics, textiles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72937A0-4D90-EFE1-8566-3BE1256F1E17}"/>
              </a:ext>
            </a:extLst>
          </p:cNvPr>
          <p:cNvSpPr txBox="1"/>
          <p:nvPr/>
        </p:nvSpPr>
        <p:spPr>
          <a:xfrm>
            <a:off x="5496789" y="2345353"/>
            <a:ext cx="6234930" cy="674859"/>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Addresses need for data security but not security of DPP data carrier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get_the_title().">
            <a:extLst>
              <a:ext uri="{FF2B5EF4-FFF2-40B4-BE49-F238E27FC236}">
                <a16:creationId xmlns:a16="http://schemas.microsoft.com/office/drawing/2014/main" id="{E8C36725-F179-2452-7333-D8FD54815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7" y="1692812"/>
            <a:ext cx="4794887" cy="250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0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75DD06-E8D0-89BF-2988-C0E6FF287D0F}"/>
              </a:ext>
            </a:extLst>
          </p:cNvPr>
          <p:cNvSpPr>
            <a:spLocks noGrp="1"/>
          </p:cNvSpPr>
          <p:nvPr>
            <p:ph type="title"/>
          </p:nvPr>
        </p:nvSpPr>
        <p:spPr>
          <a:xfrm>
            <a:off x="5596501" y="489508"/>
            <a:ext cx="5754896" cy="1667569"/>
          </a:xfrm>
        </p:spPr>
        <p:txBody>
          <a:bodyPr anchor="b">
            <a:normAutofit/>
          </a:bodyPr>
          <a:lstStyle/>
          <a:p>
            <a:r>
              <a:rPr lang="en-GB" sz="3200" dirty="0"/>
              <a:t>CRITICAL QUESTION FOR TAX AUTHORITIES</a:t>
            </a:r>
          </a:p>
        </p:txBody>
      </p:sp>
      <p:pic>
        <p:nvPicPr>
          <p:cNvPr id="4" name="Picture 3">
            <a:extLst>
              <a:ext uri="{FF2B5EF4-FFF2-40B4-BE49-F238E27FC236}">
                <a16:creationId xmlns:a16="http://schemas.microsoft.com/office/drawing/2014/main" id="{73B0F4C2-BCBC-B252-F257-6F22BF1F2D7A}"/>
              </a:ext>
            </a:extLst>
          </p:cNvPr>
          <p:cNvPicPr>
            <a:picLocks noChangeAspect="1"/>
          </p:cNvPicPr>
          <p:nvPr/>
        </p:nvPicPr>
        <p:blipFill>
          <a:blip r:embed="rId3"/>
          <a:stretch>
            <a:fillRect/>
          </a:stretch>
        </p:blipFill>
        <p:spPr>
          <a:xfrm>
            <a:off x="9775003" y="239570"/>
            <a:ext cx="2154147" cy="780370"/>
          </a:xfrm>
          <a:prstGeom prst="rect">
            <a:avLst/>
          </a:prstGeom>
        </p:spPr>
      </p:pic>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et_the_title().">
            <a:extLst>
              <a:ext uri="{FF2B5EF4-FFF2-40B4-BE49-F238E27FC236}">
                <a16:creationId xmlns:a16="http://schemas.microsoft.com/office/drawing/2014/main" id="{E8C36725-F179-2452-7333-D8FD54815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7" y="1692812"/>
            <a:ext cx="4794887" cy="2509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543EC-DCC4-8B4F-B381-7AE361240E44}"/>
              </a:ext>
            </a:extLst>
          </p:cNvPr>
          <p:cNvSpPr txBox="1"/>
          <p:nvPr/>
        </p:nvSpPr>
        <p:spPr>
          <a:xfrm>
            <a:off x="5556263" y="2584667"/>
            <a:ext cx="6234930" cy="1114268"/>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6072D"/>
                </a:solidFill>
                <a:latin typeface="NewsGoth BdXCn BT" pitchFamily="2" charset="77"/>
                <a:ea typeface="+mj-ea"/>
                <a:cs typeface="+mj-cs"/>
              </a:rPr>
              <a:t>Could an expanded, unsecure DPP replace fiscal marking and production monitoring? </a:t>
            </a:r>
            <a:endParaRPr lang="en-US" sz="2800" b="1" dirty="0">
              <a:solidFill>
                <a:srgbClr val="46072D"/>
              </a:solidFill>
              <a:latin typeface="NewsGoth BdXCn BT" pitchFamily="2" charset="77"/>
              <a:ea typeface="+mj-ea"/>
              <a:cs typeface="+mj-cs"/>
            </a:endParaRPr>
          </a:p>
        </p:txBody>
      </p:sp>
    </p:spTree>
    <p:extLst>
      <p:ext uri="{BB962C8B-B14F-4D97-AF65-F5344CB8AC3E}">
        <p14:creationId xmlns:p14="http://schemas.microsoft.com/office/powerpoint/2010/main" val="949633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7449403" y="2664478"/>
            <a:ext cx="3046212" cy="780371"/>
          </a:xfrm>
        </p:spPr>
        <p:txBody>
          <a:bodyPr anchor="t">
            <a:noAutofit/>
          </a:bodyPr>
          <a:lstStyle/>
          <a:p>
            <a:r>
              <a:rPr lang="en-GB" sz="5400" b="1" dirty="0"/>
              <a:t>OMS FCTC (CMCT)</a:t>
            </a:r>
            <a:endParaRPr lang="en-GB" sz="5400" dirty="0"/>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pic>
        <p:nvPicPr>
          <p:cNvPr id="6" name="Picture 4">
            <a:extLst>
              <a:ext uri="{FF2B5EF4-FFF2-40B4-BE49-F238E27FC236}">
                <a16:creationId xmlns:a16="http://schemas.microsoft.com/office/drawing/2014/main" id="{0B2DB562-6823-21E4-514E-DC8AA891F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4" y="4698480"/>
            <a:ext cx="5286947" cy="119524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43BF7D6-8A6D-38F2-2426-9B679F3E998B}"/>
              </a:ext>
            </a:extLst>
          </p:cNvPr>
          <p:cNvGrpSpPr/>
          <p:nvPr/>
        </p:nvGrpSpPr>
        <p:grpSpPr>
          <a:xfrm>
            <a:off x="688654" y="337906"/>
            <a:ext cx="6979708" cy="1821613"/>
            <a:chOff x="688654" y="337906"/>
            <a:chExt cx="6979708" cy="1821613"/>
          </a:xfrm>
        </p:grpSpPr>
        <p:pic>
          <p:nvPicPr>
            <p:cNvPr id="3" name="Picture 2">
              <a:extLst>
                <a:ext uri="{FF2B5EF4-FFF2-40B4-BE49-F238E27FC236}">
                  <a16:creationId xmlns:a16="http://schemas.microsoft.com/office/drawing/2014/main" id="{1670D899-11A7-C808-0EA2-16A1406AE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4" y="629755"/>
              <a:ext cx="3799397" cy="1529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D1A226-570E-7ED3-4CED-6A30888ACC6D}"/>
                </a:ext>
              </a:extLst>
            </p:cNvPr>
            <p:cNvSpPr txBox="1"/>
            <p:nvPr/>
          </p:nvSpPr>
          <p:spPr>
            <a:xfrm>
              <a:off x="1570590" y="337906"/>
              <a:ext cx="6097772"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27 February 2005</a:t>
              </a:r>
              <a:endParaRPr lang="LID4096" dirty="0"/>
            </a:p>
          </p:txBody>
        </p:sp>
      </p:grpSp>
      <p:grpSp>
        <p:nvGrpSpPr>
          <p:cNvPr id="14" name="Group 13">
            <a:extLst>
              <a:ext uri="{FF2B5EF4-FFF2-40B4-BE49-F238E27FC236}">
                <a16:creationId xmlns:a16="http://schemas.microsoft.com/office/drawing/2014/main" id="{007A07E1-FABC-8DB1-56F8-DD16F4A40995}"/>
              </a:ext>
            </a:extLst>
          </p:cNvPr>
          <p:cNvGrpSpPr/>
          <p:nvPr/>
        </p:nvGrpSpPr>
        <p:grpSpPr>
          <a:xfrm>
            <a:off x="688654" y="2393174"/>
            <a:ext cx="6760749" cy="1800347"/>
            <a:chOff x="688654" y="2393174"/>
            <a:chExt cx="6760749" cy="1800347"/>
          </a:xfrm>
        </p:grpSpPr>
        <p:pic>
          <p:nvPicPr>
            <p:cNvPr id="4" name="Picture 3">
              <a:extLst>
                <a:ext uri="{FF2B5EF4-FFF2-40B4-BE49-F238E27FC236}">
                  <a16:creationId xmlns:a16="http://schemas.microsoft.com/office/drawing/2014/main" id="{B86C7535-5965-674D-8D7D-57F0BF92D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654" y="2664478"/>
              <a:ext cx="3631700" cy="15290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62B5F6-6155-FB1F-1193-A904BA72D566}"/>
                </a:ext>
              </a:extLst>
            </p:cNvPr>
            <p:cNvSpPr txBox="1"/>
            <p:nvPr/>
          </p:nvSpPr>
          <p:spPr>
            <a:xfrm>
              <a:off x="1351631" y="2393174"/>
              <a:ext cx="6097772"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12 November 2012</a:t>
              </a:r>
              <a:endParaRPr lang="LID4096" dirty="0"/>
            </a:p>
          </p:txBody>
        </p:sp>
      </p:grpSp>
    </p:spTree>
    <p:extLst>
      <p:ext uri="{BB962C8B-B14F-4D97-AF65-F5344CB8AC3E}">
        <p14:creationId xmlns:p14="http://schemas.microsoft.com/office/powerpoint/2010/main" val="12856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5D0BC19-6C46-2CA0-B84B-E1AAB28CE9D9}"/>
              </a:ext>
            </a:extLst>
          </p:cNvPr>
          <p:cNvPicPr>
            <a:picLocks noChangeAspect="1"/>
          </p:cNvPicPr>
          <p:nvPr/>
        </p:nvPicPr>
        <p:blipFill>
          <a:blip r:embed="rId2"/>
          <a:stretch>
            <a:fillRect/>
          </a:stretch>
        </p:blipFill>
        <p:spPr>
          <a:xfrm>
            <a:off x="9775003" y="239570"/>
            <a:ext cx="2154147" cy="780370"/>
          </a:xfrm>
          <a:prstGeom prst="rect">
            <a:avLst/>
          </a:prstGeom>
        </p:spPr>
      </p:pic>
      <p:pic>
        <p:nvPicPr>
          <p:cNvPr id="10" name="Picture 9">
            <a:extLst>
              <a:ext uri="{FF2B5EF4-FFF2-40B4-BE49-F238E27FC236}">
                <a16:creationId xmlns:a16="http://schemas.microsoft.com/office/drawing/2014/main" id="{4581DAEF-C5B3-6C31-1530-AB6077DF1FAB}"/>
              </a:ext>
            </a:extLst>
          </p:cNvPr>
          <p:cNvPicPr>
            <a:picLocks noChangeAspect="1"/>
          </p:cNvPicPr>
          <p:nvPr/>
        </p:nvPicPr>
        <p:blipFill>
          <a:blip r:embed="rId3"/>
          <a:srcRect l="12432" r="12432"/>
          <a:stretch/>
        </p:blipFill>
        <p:spPr>
          <a:xfrm>
            <a:off x="-1" y="0"/>
            <a:ext cx="4993241" cy="6400372"/>
          </a:xfrm>
          <a:prstGeom prst="rect">
            <a:avLst/>
          </a:prstGeom>
        </p:spPr>
      </p:pic>
      <p:sp>
        <p:nvSpPr>
          <p:cNvPr id="2" name="Title 1">
            <a:extLst>
              <a:ext uri="{FF2B5EF4-FFF2-40B4-BE49-F238E27FC236}">
                <a16:creationId xmlns:a16="http://schemas.microsoft.com/office/drawing/2014/main" id="{81D64D00-9C91-E1C2-74E3-5002EEFFAD6D}"/>
              </a:ext>
            </a:extLst>
          </p:cNvPr>
          <p:cNvSpPr>
            <a:spLocks noGrp="1"/>
          </p:cNvSpPr>
          <p:nvPr>
            <p:ph type="title"/>
          </p:nvPr>
        </p:nvSpPr>
        <p:spPr>
          <a:xfrm>
            <a:off x="5596501" y="489508"/>
            <a:ext cx="5754896" cy="1667569"/>
          </a:xfrm>
        </p:spPr>
        <p:txBody>
          <a:bodyPr anchor="b">
            <a:normAutofit/>
          </a:bodyPr>
          <a:lstStyle/>
          <a:p>
            <a:r>
              <a:rPr lang="en-GB" sz="3200" dirty="0" err="1"/>
              <a:t>Muchas</a:t>
            </a:r>
            <a:r>
              <a:rPr lang="en-GB" sz="3200" dirty="0"/>
              <a:t> Gracias</a:t>
            </a:r>
            <a:br>
              <a:rPr lang="en-GB" sz="3200" dirty="0"/>
            </a:br>
            <a:endParaRPr lang="en-GB" sz="3200" dirty="0"/>
          </a:p>
        </p:txBody>
      </p:sp>
    </p:spTree>
    <p:extLst>
      <p:ext uri="{BB962C8B-B14F-4D97-AF65-F5344CB8AC3E}">
        <p14:creationId xmlns:p14="http://schemas.microsoft.com/office/powerpoint/2010/main" val="117263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8322430-BD1A-76C0-C696-C2ED63A409E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6102"/>
          <a:stretch/>
        </p:blipFill>
        <p:spPr>
          <a:xfrm>
            <a:off x="838200" y="1970316"/>
            <a:ext cx="9681287" cy="4544331"/>
          </a:xfrm>
          <a:prstGeom prst="rect">
            <a:avLst/>
          </a:prstGeom>
        </p:spPr>
      </p:pic>
      <p:sp>
        <p:nvSpPr>
          <p:cNvPr id="2" name="Title 1">
            <a:extLst>
              <a:ext uri="{FF2B5EF4-FFF2-40B4-BE49-F238E27FC236}">
                <a16:creationId xmlns:a16="http://schemas.microsoft.com/office/drawing/2014/main" id="{1DFB9313-C989-7DE0-320F-D439FB4561FB}"/>
              </a:ext>
            </a:extLst>
          </p:cNvPr>
          <p:cNvSpPr>
            <a:spLocks noGrp="1"/>
          </p:cNvSpPr>
          <p:nvPr>
            <p:ph type="title"/>
          </p:nvPr>
        </p:nvSpPr>
        <p:spPr/>
        <p:txBody>
          <a:bodyPr/>
          <a:lstStyle/>
          <a:p>
            <a:r>
              <a:rPr lang="en-US" dirty="0" err="1"/>
              <a:t>Países</a:t>
            </a:r>
            <a:r>
              <a:rPr lang="en-US" dirty="0"/>
              <a:t> </a:t>
            </a:r>
            <a:r>
              <a:rPr lang="en-US" dirty="0" err="1"/>
              <a:t>firmantes</a:t>
            </a:r>
            <a:r>
              <a:rPr lang="en-US" dirty="0"/>
              <a:t> del </a:t>
            </a:r>
            <a:r>
              <a:rPr lang="en-US" dirty="0" err="1"/>
              <a:t>convenio</a:t>
            </a:r>
            <a:r>
              <a:rPr lang="en-US" dirty="0"/>
              <a:t> </a:t>
            </a:r>
            <a:r>
              <a:rPr lang="en-US" dirty="0" err="1"/>
              <a:t>en</a:t>
            </a:r>
            <a:r>
              <a:rPr lang="en-US" dirty="0"/>
              <a:t> Latam</a:t>
            </a:r>
            <a:endParaRPr lang="LID4096" dirty="0"/>
          </a:p>
        </p:txBody>
      </p:sp>
      <p:sp>
        <p:nvSpPr>
          <p:cNvPr id="3" name="Content Placeholder 2">
            <a:extLst>
              <a:ext uri="{FF2B5EF4-FFF2-40B4-BE49-F238E27FC236}">
                <a16:creationId xmlns:a16="http://schemas.microsoft.com/office/drawing/2014/main" id="{B32E612F-6EAD-7FAF-8AA2-916040DD478F}"/>
              </a:ext>
            </a:extLst>
          </p:cNvPr>
          <p:cNvSpPr>
            <a:spLocks noGrp="1"/>
          </p:cNvSpPr>
          <p:nvPr>
            <p:ph idx="1"/>
          </p:nvPr>
        </p:nvSpPr>
        <p:spPr>
          <a:xfrm>
            <a:off x="838200" y="2027680"/>
            <a:ext cx="10515600" cy="4590750"/>
          </a:xfrm>
        </p:spPr>
        <p:txBody>
          <a:bodyPr numCol="3">
            <a:noAutofit/>
          </a:bodyPr>
          <a:lstStyle/>
          <a:p>
            <a:pPr marL="342900" indent="-342900">
              <a:spcBef>
                <a:spcPts val="600"/>
              </a:spcBef>
              <a:buFont typeface="+mj-lt"/>
              <a:buAutoNum type="arabicPeriod"/>
            </a:pPr>
            <a:r>
              <a:rPr lang="en-US" sz="1600" dirty="0"/>
              <a:t>Bolivia</a:t>
            </a:r>
          </a:p>
          <a:p>
            <a:pPr marL="342900" indent="-342900">
              <a:spcBef>
                <a:spcPts val="600"/>
              </a:spcBef>
              <a:buFont typeface="+mj-lt"/>
              <a:buAutoNum type="arabicPeriod"/>
            </a:pPr>
            <a:r>
              <a:rPr lang="en-US" sz="1600" dirty="0" err="1"/>
              <a:t>Brasil</a:t>
            </a:r>
            <a:endParaRPr lang="en-US" sz="1600" dirty="0"/>
          </a:p>
          <a:p>
            <a:pPr marL="342900" indent="-342900">
              <a:spcBef>
                <a:spcPts val="600"/>
              </a:spcBef>
              <a:buFont typeface="+mj-lt"/>
              <a:buAutoNum type="arabicPeriod"/>
            </a:pPr>
            <a:r>
              <a:rPr lang="en-US" sz="1600" dirty="0"/>
              <a:t>Chile</a:t>
            </a:r>
          </a:p>
          <a:p>
            <a:pPr marL="342900" indent="-342900">
              <a:spcBef>
                <a:spcPts val="600"/>
              </a:spcBef>
              <a:buFont typeface="+mj-lt"/>
              <a:buAutoNum type="arabicPeriod"/>
            </a:pPr>
            <a:r>
              <a:rPr lang="en-US" sz="1600" dirty="0"/>
              <a:t>Colombia</a:t>
            </a:r>
          </a:p>
          <a:p>
            <a:pPr marL="342900" indent="-342900">
              <a:spcBef>
                <a:spcPts val="600"/>
              </a:spcBef>
              <a:buFont typeface="+mj-lt"/>
              <a:buAutoNum type="arabicPeriod"/>
            </a:pPr>
            <a:r>
              <a:rPr lang="en-US" sz="1600" dirty="0"/>
              <a:t>Costa Rica</a:t>
            </a:r>
          </a:p>
          <a:p>
            <a:pPr marL="342900" indent="-342900">
              <a:spcBef>
                <a:spcPts val="600"/>
              </a:spcBef>
              <a:buFont typeface="+mj-lt"/>
              <a:buAutoNum type="arabicPeriod"/>
            </a:pPr>
            <a:r>
              <a:rPr lang="en-US" sz="1600" dirty="0"/>
              <a:t>Ecuador</a:t>
            </a:r>
          </a:p>
          <a:p>
            <a:pPr marL="342900" indent="-342900">
              <a:spcBef>
                <a:spcPts val="600"/>
              </a:spcBef>
              <a:buFont typeface="+mj-lt"/>
              <a:buAutoNum type="arabicPeriod"/>
            </a:pPr>
            <a:r>
              <a:rPr lang="en-US" sz="1600" dirty="0"/>
              <a:t>El Salvador</a:t>
            </a:r>
          </a:p>
          <a:p>
            <a:pPr marL="342900" indent="-342900">
              <a:spcBef>
                <a:spcPts val="600"/>
              </a:spcBef>
              <a:buFont typeface="+mj-lt"/>
              <a:buAutoNum type="arabicPeriod"/>
            </a:pPr>
            <a:r>
              <a:rPr lang="en-US" sz="1600" dirty="0"/>
              <a:t>Guatemala</a:t>
            </a:r>
          </a:p>
          <a:p>
            <a:pPr marL="342900" indent="-342900">
              <a:spcBef>
                <a:spcPts val="600"/>
              </a:spcBef>
              <a:buFont typeface="+mj-lt"/>
              <a:buAutoNum type="arabicPeriod"/>
            </a:pPr>
            <a:r>
              <a:rPr lang="en-US" sz="1600" dirty="0"/>
              <a:t>Honduras</a:t>
            </a:r>
          </a:p>
          <a:p>
            <a:pPr marL="342900" indent="-342900">
              <a:spcBef>
                <a:spcPts val="600"/>
              </a:spcBef>
              <a:buFont typeface="+mj-lt"/>
              <a:buAutoNum type="arabicPeriod"/>
            </a:pPr>
            <a:r>
              <a:rPr lang="en-US" sz="1600" dirty="0"/>
              <a:t>México</a:t>
            </a:r>
          </a:p>
          <a:p>
            <a:pPr marL="342900" indent="-342900">
              <a:spcBef>
                <a:spcPts val="600"/>
              </a:spcBef>
              <a:buFont typeface="+mj-lt"/>
              <a:buAutoNum type="arabicPeriod"/>
            </a:pPr>
            <a:r>
              <a:rPr lang="en-US" sz="1600" dirty="0"/>
              <a:t>Nicaragua</a:t>
            </a:r>
          </a:p>
          <a:p>
            <a:pPr marL="342900" indent="-342900">
              <a:spcBef>
                <a:spcPts val="600"/>
              </a:spcBef>
              <a:buFont typeface="+mj-lt"/>
              <a:buAutoNum type="arabicPeriod"/>
            </a:pPr>
            <a:r>
              <a:rPr lang="en-US" sz="1600" dirty="0"/>
              <a:t>Panamá</a:t>
            </a:r>
          </a:p>
          <a:p>
            <a:pPr marL="342900" indent="-342900">
              <a:spcBef>
                <a:spcPts val="600"/>
              </a:spcBef>
              <a:buFont typeface="+mj-lt"/>
              <a:buAutoNum type="arabicPeriod"/>
            </a:pPr>
            <a:r>
              <a:rPr lang="en-US" sz="1600" dirty="0"/>
              <a:t>Perú</a:t>
            </a:r>
          </a:p>
          <a:p>
            <a:pPr marL="342900" indent="-342900">
              <a:spcBef>
                <a:spcPts val="600"/>
              </a:spcBef>
              <a:buFont typeface="+mj-lt"/>
              <a:buAutoNum type="arabicPeriod"/>
            </a:pPr>
            <a:r>
              <a:rPr lang="en-US" sz="1600" dirty="0"/>
              <a:t>Uruguay</a:t>
            </a:r>
          </a:p>
          <a:p>
            <a:pPr marL="342900" indent="-342900">
              <a:spcBef>
                <a:spcPts val="600"/>
              </a:spcBef>
              <a:buFont typeface="+mj-lt"/>
              <a:buAutoNum type="arabicPeriod"/>
            </a:pPr>
            <a:r>
              <a:rPr lang="en-US" sz="1600" dirty="0"/>
              <a:t>Venezuela</a:t>
            </a:r>
          </a:p>
          <a:p>
            <a:pPr>
              <a:spcBef>
                <a:spcPts val="600"/>
              </a:spcBef>
            </a:pPr>
            <a:r>
              <a:rPr lang="en-US" sz="1600" dirty="0"/>
              <a:t>27 Feb. 2004</a:t>
            </a:r>
          </a:p>
          <a:p>
            <a:pPr>
              <a:spcBef>
                <a:spcPts val="600"/>
              </a:spcBef>
            </a:pPr>
            <a:r>
              <a:rPr lang="en-US" sz="1600" dirty="0"/>
              <a:t>16 Jun. 2003</a:t>
            </a:r>
          </a:p>
          <a:p>
            <a:pPr>
              <a:spcBef>
                <a:spcPts val="600"/>
              </a:spcBef>
            </a:pPr>
            <a:r>
              <a:rPr lang="en-US" sz="1600" dirty="0"/>
              <a:t>25 Sep. 2003</a:t>
            </a:r>
          </a:p>
          <a:p>
            <a:pPr>
              <a:spcBef>
                <a:spcPts val="600"/>
              </a:spcBef>
            </a:pPr>
            <a:endParaRPr lang="en-US" sz="1600" dirty="0"/>
          </a:p>
          <a:p>
            <a:pPr>
              <a:spcBef>
                <a:spcPts val="600"/>
              </a:spcBef>
            </a:pPr>
            <a:r>
              <a:rPr lang="en-US" sz="1600" dirty="0"/>
              <a:t>03 Jul. 2003</a:t>
            </a:r>
          </a:p>
          <a:p>
            <a:pPr>
              <a:spcBef>
                <a:spcPts val="600"/>
              </a:spcBef>
            </a:pPr>
            <a:r>
              <a:rPr lang="en-US" sz="1600" dirty="0"/>
              <a:t>22 Mar. 2004</a:t>
            </a:r>
          </a:p>
          <a:p>
            <a:pPr>
              <a:spcBef>
                <a:spcPts val="600"/>
              </a:spcBef>
            </a:pPr>
            <a:r>
              <a:rPr lang="en-US" sz="1600" dirty="0"/>
              <a:t>18 Mar. 2004</a:t>
            </a:r>
          </a:p>
          <a:p>
            <a:pPr>
              <a:spcBef>
                <a:spcPts val="600"/>
              </a:spcBef>
            </a:pPr>
            <a:r>
              <a:rPr lang="en-US" sz="1600" dirty="0"/>
              <a:t>25 Sep. 2003</a:t>
            </a:r>
          </a:p>
          <a:p>
            <a:pPr>
              <a:spcBef>
                <a:spcPts val="600"/>
              </a:spcBef>
            </a:pPr>
            <a:r>
              <a:rPr lang="en-US" sz="1600" dirty="0"/>
              <a:t>18 Jun. 2004</a:t>
            </a:r>
          </a:p>
          <a:p>
            <a:pPr>
              <a:spcBef>
                <a:spcPts val="600"/>
              </a:spcBef>
            </a:pPr>
            <a:r>
              <a:rPr lang="en-US" sz="1600" dirty="0"/>
              <a:t>12 Ago. 2003</a:t>
            </a:r>
          </a:p>
          <a:p>
            <a:pPr>
              <a:spcBef>
                <a:spcPts val="600"/>
              </a:spcBef>
            </a:pPr>
            <a:r>
              <a:rPr lang="en-US" sz="1600" dirty="0"/>
              <a:t>07 Jun. 2024</a:t>
            </a:r>
          </a:p>
          <a:p>
            <a:pPr>
              <a:spcBef>
                <a:spcPts val="600"/>
              </a:spcBef>
            </a:pPr>
            <a:r>
              <a:rPr lang="en-US" sz="1600" dirty="0"/>
              <a:t>26 Sep. 2003</a:t>
            </a:r>
          </a:p>
          <a:p>
            <a:pPr>
              <a:spcBef>
                <a:spcPts val="600"/>
              </a:spcBef>
            </a:pPr>
            <a:r>
              <a:rPr lang="en-US" sz="1600" dirty="0"/>
              <a:t>21 Abr. 2004</a:t>
            </a:r>
          </a:p>
          <a:p>
            <a:pPr>
              <a:spcBef>
                <a:spcPts val="600"/>
              </a:spcBef>
            </a:pPr>
            <a:r>
              <a:rPr lang="en-US" sz="1600" dirty="0"/>
              <a:t>19 Jun. 2003</a:t>
            </a:r>
          </a:p>
          <a:p>
            <a:pPr>
              <a:spcBef>
                <a:spcPts val="600"/>
              </a:spcBef>
            </a:pPr>
            <a:r>
              <a:rPr lang="en-US" sz="1600" dirty="0"/>
              <a:t>22 Sep. 2003</a:t>
            </a:r>
          </a:p>
          <a:p>
            <a:pPr>
              <a:spcBef>
                <a:spcPts val="600"/>
              </a:spcBef>
            </a:pPr>
            <a:r>
              <a:rPr lang="en-US" sz="1600" dirty="0"/>
              <a:t>15 Sep. 2005</a:t>
            </a:r>
          </a:p>
          <a:p>
            <a:pPr>
              <a:spcBef>
                <a:spcPts val="600"/>
              </a:spcBef>
            </a:pPr>
            <a:r>
              <a:rPr lang="en-US" sz="1600" dirty="0"/>
              <a:t>03 Nov. 2005</a:t>
            </a:r>
          </a:p>
          <a:p>
            <a:pPr>
              <a:spcBef>
                <a:spcPts val="600"/>
              </a:spcBef>
            </a:pPr>
            <a:r>
              <a:rPr lang="en-US" sz="1600" dirty="0"/>
              <a:t>13 Jun. 2005</a:t>
            </a:r>
          </a:p>
          <a:p>
            <a:pPr>
              <a:spcBef>
                <a:spcPts val="600"/>
              </a:spcBef>
            </a:pPr>
            <a:r>
              <a:rPr lang="en-US" sz="1600" dirty="0"/>
              <a:t>10 Abr. 2008 a</a:t>
            </a:r>
          </a:p>
          <a:p>
            <a:pPr>
              <a:spcBef>
                <a:spcPts val="600"/>
              </a:spcBef>
            </a:pPr>
            <a:r>
              <a:rPr lang="en-US" sz="1600" dirty="0"/>
              <a:t>21 Ago. 2008</a:t>
            </a:r>
          </a:p>
          <a:p>
            <a:pPr>
              <a:spcBef>
                <a:spcPts val="600"/>
              </a:spcBef>
            </a:pPr>
            <a:r>
              <a:rPr lang="en-US" sz="1600" dirty="0"/>
              <a:t>25 Jul. 2006</a:t>
            </a:r>
          </a:p>
          <a:p>
            <a:pPr>
              <a:spcBef>
                <a:spcPts val="600"/>
              </a:spcBef>
            </a:pPr>
            <a:r>
              <a:rPr lang="en-US" sz="1600" dirty="0"/>
              <a:t>21 Jul. 2014</a:t>
            </a:r>
          </a:p>
          <a:p>
            <a:pPr>
              <a:spcBef>
                <a:spcPts val="600"/>
              </a:spcBef>
            </a:pPr>
            <a:r>
              <a:rPr lang="en-US" sz="1600" dirty="0"/>
              <a:t>16 Nov. 2005</a:t>
            </a:r>
          </a:p>
          <a:p>
            <a:pPr>
              <a:spcBef>
                <a:spcPts val="600"/>
              </a:spcBef>
            </a:pPr>
            <a:r>
              <a:rPr lang="en-US" sz="1600" dirty="0"/>
              <a:t>16 Feb. 2005</a:t>
            </a:r>
          </a:p>
          <a:p>
            <a:pPr>
              <a:spcBef>
                <a:spcPts val="600"/>
              </a:spcBef>
            </a:pPr>
            <a:r>
              <a:rPr lang="en-US" sz="1600" dirty="0"/>
              <a:t>28 May. 2004</a:t>
            </a:r>
          </a:p>
          <a:p>
            <a:pPr>
              <a:spcBef>
                <a:spcPts val="600"/>
              </a:spcBef>
            </a:pPr>
            <a:r>
              <a:rPr lang="en-US" sz="1600" dirty="0"/>
              <a:t>09 Abr. 2005</a:t>
            </a:r>
          </a:p>
          <a:p>
            <a:pPr>
              <a:spcBef>
                <a:spcPts val="600"/>
              </a:spcBef>
            </a:pPr>
            <a:r>
              <a:rPr lang="en-US" sz="1600" dirty="0"/>
              <a:t>16 Ago. 2004</a:t>
            </a:r>
          </a:p>
          <a:p>
            <a:pPr>
              <a:spcBef>
                <a:spcPts val="600"/>
              </a:spcBef>
            </a:pPr>
            <a:r>
              <a:rPr lang="en-US" sz="1600" dirty="0"/>
              <a:t>30 Nov. 2004</a:t>
            </a:r>
          </a:p>
          <a:p>
            <a:pPr>
              <a:spcBef>
                <a:spcPts val="600"/>
              </a:spcBef>
            </a:pPr>
            <a:r>
              <a:rPr lang="en-US" sz="1600" dirty="0"/>
              <a:t>09 Sep. 2004</a:t>
            </a:r>
          </a:p>
          <a:p>
            <a:pPr>
              <a:spcBef>
                <a:spcPts val="600"/>
              </a:spcBef>
            </a:pPr>
            <a:r>
              <a:rPr lang="en-US" sz="1600" dirty="0"/>
              <a:t>27 Jun. 2006</a:t>
            </a:r>
            <a:endParaRPr lang="LID4096" sz="1600" dirty="0"/>
          </a:p>
        </p:txBody>
      </p:sp>
      <p:pic>
        <p:nvPicPr>
          <p:cNvPr id="4" name="Picture 3">
            <a:extLst>
              <a:ext uri="{FF2B5EF4-FFF2-40B4-BE49-F238E27FC236}">
                <a16:creationId xmlns:a16="http://schemas.microsoft.com/office/drawing/2014/main" id="{D3FB4430-FADF-81CA-EE89-0C4E4AD98415}"/>
              </a:ext>
            </a:extLst>
          </p:cNvPr>
          <p:cNvPicPr>
            <a:picLocks noChangeAspect="1"/>
          </p:cNvPicPr>
          <p:nvPr/>
        </p:nvPicPr>
        <p:blipFill>
          <a:blip r:embed="rId5"/>
          <a:stretch>
            <a:fillRect/>
          </a:stretch>
        </p:blipFill>
        <p:spPr>
          <a:xfrm>
            <a:off x="9775003" y="239570"/>
            <a:ext cx="2154147" cy="780370"/>
          </a:xfrm>
          <a:prstGeom prst="rect">
            <a:avLst/>
          </a:prstGeom>
        </p:spPr>
      </p:pic>
      <p:sp>
        <p:nvSpPr>
          <p:cNvPr id="5" name="Content Placeholder 2">
            <a:extLst>
              <a:ext uri="{FF2B5EF4-FFF2-40B4-BE49-F238E27FC236}">
                <a16:creationId xmlns:a16="http://schemas.microsoft.com/office/drawing/2014/main" id="{0D6CAF93-4E7B-BB96-B6E3-07F84617B026}"/>
              </a:ext>
            </a:extLst>
          </p:cNvPr>
          <p:cNvSpPr txBox="1">
            <a:spLocks/>
          </p:cNvSpPr>
          <p:nvPr/>
        </p:nvSpPr>
        <p:spPr>
          <a:xfrm>
            <a:off x="838200" y="1608895"/>
            <a:ext cx="10515600" cy="607994"/>
          </a:xfrm>
          <a:prstGeom prst="rect">
            <a:avLst/>
          </a:prstGeom>
        </p:spPr>
        <p:txBody>
          <a:bodyPr vert="horz" lIns="91440" tIns="45720" rIns="91440" bIns="45720" numCol="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sGoth B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sGoth B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sGoth B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PAÍS</a:t>
            </a:r>
          </a:p>
          <a:p>
            <a:pPr marL="0" indent="0">
              <a:buNone/>
            </a:pPr>
            <a:r>
              <a:rPr lang="en-US" sz="1600" b="1" dirty="0"/>
              <a:t>FECHA DE FIRMA</a:t>
            </a:r>
          </a:p>
          <a:p>
            <a:pPr marL="0" indent="0">
              <a:buNone/>
            </a:pPr>
            <a:r>
              <a:rPr lang="en-US" sz="1600" b="1" dirty="0"/>
              <a:t>FECHA DE RATIFICACIÓN</a:t>
            </a:r>
            <a:endParaRPr lang="LID4096" sz="1600" b="1" dirty="0"/>
          </a:p>
        </p:txBody>
      </p:sp>
    </p:spTree>
    <p:extLst>
      <p:ext uri="{BB962C8B-B14F-4D97-AF65-F5344CB8AC3E}">
        <p14:creationId xmlns:p14="http://schemas.microsoft.com/office/powerpoint/2010/main" val="3098363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pic>
        <p:nvPicPr>
          <p:cNvPr id="4" name="Picture 3">
            <a:extLst>
              <a:ext uri="{FF2B5EF4-FFF2-40B4-BE49-F238E27FC236}">
                <a16:creationId xmlns:a16="http://schemas.microsoft.com/office/drawing/2014/main" id="{B86C7535-5965-674D-8D7D-57F0BF92D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24047"/>
            <a:ext cx="3631700" cy="1529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FB22C9-CC91-67E0-15C4-75CCD1409243}"/>
              </a:ext>
            </a:extLst>
          </p:cNvPr>
          <p:cNvSpPr txBox="1"/>
          <p:nvPr/>
        </p:nvSpPr>
        <p:spPr>
          <a:xfrm>
            <a:off x="5434407" y="2360967"/>
            <a:ext cx="6234930"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s-CL" dirty="0"/>
              <a:t>Ratificaciones del convenio</a:t>
            </a:r>
            <a:r>
              <a:rPr lang="es-CL" sz="1800" dirty="0"/>
              <a:t>: </a:t>
            </a:r>
            <a:r>
              <a:rPr lang="es-CL" sz="1800" b="1" dirty="0"/>
              <a:t>168</a:t>
            </a:r>
          </a:p>
        </p:txBody>
      </p:sp>
      <p:sp>
        <p:nvSpPr>
          <p:cNvPr id="9" name="TextBox 8">
            <a:extLst>
              <a:ext uri="{FF2B5EF4-FFF2-40B4-BE49-F238E27FC236}">
                <a16:creationId xmlns:a16="http://schemas.microsoft.com/office/drawing/2014/main" id="{B9EB2470-3DC5-DD57-D2D3-A24402A6C07A}"/>
              </a:ext>
            </a:extLst>
          </p:cNvPr>
          <p:cNvSpPr txBox="1"/>
          <p:nvPr/>
        </p:nvSpPr>
        <p:spPr>
          <a:xfrm>
            <a:off x="5434407" y="1680560"/>
            <a:ext cx="6234930"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CL" sz="1800" dirty="0"/>
              <a:t>Participantes de la convención CMCT: </a:t>
            </a:r>
            <a:r>
              <a:rPr lang="es-CL" sz="1800" b="1" dirty="0"/>
              <a:t>183</a:t>
            </a:r>
          </a:p>
        </p:txBody>
      </p:sp>
      <p:sp>
        <p:nvSpPr>
          <p:cNvPr id="11" name="TextBox 10">
            <a:extLst>
              <a:ext uri="{FF2B5EF4-FFF2-40B4-BE49-F238E27FC236}">
                <a16:creationId xmlns:a16="http://schemas.microsoft.com/office/drawing/2014/main" id="{430D4AC5-B9FE-58FC-6205-64DCE5B085DB}"/>
              </a:ext>
            </a:extLst>
          </p:cNvPr>
          <p:cNvSpPr txBox="1"/>
          <p:nvPr/>
        </p:nvSpPr>
        <p:spPr>
          <a:xfrm>
            <a:off x="5434407" y="3717240"/>
            <a:ext cx="6234930"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CL" dirty="0"/>
              <a:t>Fecha límite para implementación del régimen de rastreo y trazabilidad</a:t>
            </a:r>
            <a:r>
              <a:rPr lang="es-CL" sz="1800" dirty="0"/>
              <a:t>: </a:t>
            </a:r>
            <a:r>
              <a:rPr lang="es-CL" sz="1800" b="1" dirty="0" err="1"/>
              <a:t>Sep</a:t>
            </a:r>
            <a:r>
              <a:rPr lang="es-CL" sz="1800" b="1" dirty="0"/>
              <a:t> 2023</a:t>
            </a:r>
          </a:p>
        </p:txBody>
      </p:sp>
      <p:pic>
        <p:nvPicPr>
          <p:cNvPr id="13" name="Picture 12">
            <a:extLst>
              <a:ext uri="{FF2B5EF4-FFF2-40B4-BE49-F238E27FC236}">
                <a16:creationId xmlns:a16="http://schemas.microsoft.com/office/drawing/2014/main" id="{F9DF6126-FC9B-230A-A2E1-7657BEF00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80" y="1763246"/>
            <a:ext cx="3799397" cy="15297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08B2A2-4358-7E32-C424-21E13E09BA28}"/>
              </a:ext>
            </a:extLst>
          </p:cNvPr>
          <p:cNvSpPr txBox="1"/>
          <p:nvPr/>
        </p:nvSpPr>
        <p:spPr>
          <a:xfrm>
            <a:off x="5434407" y="4486896"/>
            <a:ext cx="6234930"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CL" sz="1800" dirty="0"/>
              <a:t>Muchos participantes implementaron programas con estampillas fiscales </a:t>
            </a:r>
            <a:endParaRPr lang="es-CL" sz="1800" b="1" dirty="0"/>
          </a:p>
        </p:txBody>
      </p:sp>
      <p:sp>
        <p:nvSpPr>
          <p:cNvPr id="16" name="TextBox 15">
            <a:extLst>
              <a:ext uri="{FF2B5EF4-FFF2-40B4-BE49-F238E27FC236}">
                <a16:creationId xmlns:a16="http://schemas.microsoft.com/office/drawing/2014/main" id="{CDB7D57E-3689-4FBF-EE38-5489F467CC30}"/>
              </a:ext>
            </a:extLst>
          </p:cNvPr>
          <p:cNvSpPr txBox="1"/>
          <p:nvPr/>
        </p:nvSpPr>
        <p:spPr>
          <a:xfrm>
            <a:off x="5434407" y="5183814"/>
            <a:ext cx="6234930" cy="85363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ES" sz="2800" b="1" dirty="0"/>
              <a:t>¿Cómo estos programas pueden cumplir con el protocolo?</a:t>
            </a:r>
            <a:endParaRPr lang="es-CL" sz="2800" b="1" dirty="0"/>
          </a:p>
        </p:txBody>
      </p:sp>
      <p:sp>
        <p:nvSpPr>
          <p:cNvPr id="2" name="TextBox 8">
            <a:extLst>
              <a:ext uri="{FF2B5EF4-FFF2-40B4-BE49-F238E27FC236}">
                <a16:creationId xmlns:a16="http://schemas.microsoft.com/office/drawing/2014/main" id="{1D7718EB-D5C5-4A03-C660-6A3CB6CDEBEC}"/>
              </a:ext>
            </a:extLst>
          </p:cNvPr>
          <p:cNvSpPr txBox="1"/>
          <p:nvPr/>
        </p:nvSpPr>
        <p:spPr>
          <a:xfrm>
            <a:off x="5434407" y="3036833"/>
            <a:ext cx="6234930"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CL" sz="1800" dirty="0"/>
              <a:t>Participantes del </a:t>
            </a:r>
            <a:r>
              <a:rPr lang="es-419" sz="1800" dirty="0"/>
              <a:t>Protocolo para la Eliminación del Comercio Ilícito de Productos de Tabaco</a:t>
            </a:r>
            <a:r>
              <a:rPr lang="es-CL" sz="1800" dirty="0"/>
              <a:t>: </a:t>
            </a:r>
            <a:r>
              <a:rPr lang="es-CL" b="1" dirty="0"/>
              <a:t>68</a:t>
            </a:r>
            <a:endParaRPr lang="es-CL" sz="1800" b="1" dirty="0"/>
          </a:p>
        </p:txBody>
      </p:sp>
    </p:spTree>
    <p:extLst>
      <p:ext uri="{BB962C8B-B14F-4D97-AF65-F5344CB8AC3E}">
        <p14:creationId xmlns:p14="http://schemas.microsoft.com/office/powerpoint/2010/main" val="48789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6096000" y="1661748"/>
            <a:ext cx="5031783" cy="780371"/>
          </a:xfrm>
        </p:spPr>
        <p:txBody>
          <a:bodyPr anchor="t">
            <a:noAutofit/>
          </a:bodyPr>
          <a:lstStyle/>
          <a:p>
            <a:r>
              <a:rPr lang="es-CL" sz="3600" b="1" dirty="0"/>
              <a:t>MODELO PARA UN SISTEMA DE CONTROL DE TABACO ALINEADO CON EL CMCT</a:t>
            </a:r>
            <a:endParaRPr lang="es-CL" sz="3600" dirty="0"/>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9" name="TextBox 8">
            <a:extLst>
              <a:ext uri="{FF2B5EF4-FFF2-40B4-BE49-F238E27FC236}">
                <a16:creationId xmlns:a16="http://schemas.microsoft.com/office/drawing/2014/main" id="{854DB4E8-C1B8-1A7F-436F-D76DC0DD7A41}"/>
              </a:ext>
            </a:extLst>
          </p:cNvPr>
          <p:cNvSpPr txBox="1"/>
          <p:nvPr/>
        </p:nvSpPr>
        <p:spPr>
          <a:xfrm>
            <a:off x="6096000" y="3864299"/>
            <a:ext cx="3733800" cy="1200329"/>
          </a:xfrm>
          <a:prstGeom prst="rect">
            <a:avLst/>
          </a:prstGeom>
          <a:noFill/>
        </p:spPr>
        <p:txBody>
          <a:bodyPr wrap="square" rtlCol="0">
            <a:spAutoFit/>
          </a:bodyPr>
          <a:lstStyle/>
          <a:p>
            <a:pPr defTabSz="913629"/>
            <a:r>
              <a:rPr lang="es-CL" b="1" dirty="0"/>
              <a:t>Disponible en el sitio web de ITSA:</a:t>
            </a:r>
          </a:p>
          <a:p>
            <a:pPr defTabSz="913629"/>
            <a:r>
              <a:rPr lang="es-CL" dirty="0"/>
              <a:t>https://tax-stamps.org/proposal-for-an-fctc-protocol-compliant-tobacco-control-system-blue-print/</a:t>
            </a:r>
          </a:p>
        </p:txBody>
      </p:sp>
      <p:pic>
        <p:nvPicPr>
          <p:cNvPr id="2050" name="Picture 2">
            <a:extLst>
              <a:ext uri="{FF2B5EF4-FFF2-40B4-BE49-F238E27FC236}">
                <a16:creationId xmlns:a16="http://schemas.microsoft.com/office/drawing/2014/main" id="{AB5E69E6-BAE8-A25E-B733-1781FE2EF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68" y="1747757"/>
            <a:ext cx="5785265" cy="323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4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4034533" y="1019940"/>
            <a:ext cx="5031783" cy="602120"/>
          </a:xfrm>
        </p:spPr>
        <p:txBody>
          <a:bodyPr anchor="t">
            <a:noAutofit/>
          </a:bodyPr>
          <a:lstStyle/>
          <a:p>
            <a:r>
              <a:rPr lang="es-CL" sz="3600" b="1" dirty="0"/>
              <a:t>Puntos clave del documento</a:t>
            </a:r>
            <a:endParaRPr lang="es-CL" sz="3600" dirty="0"/>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pic>
        <p:nvPicPr>
          <p:cNvPr id="2050" name="Picture 2">
            <a:extLst>
              <a:ext uri="{FF2B5EF4-FFF2-40B4-BE49-F238E27FC236}">
                <a16:creationId xmlns:a16="http://schemas.microsoft.com/office/drawing/2014/main" id="{AB5E69E6-BAE8-A25E-B733-1781FE2EF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00" y="-38746"/>
            <a:ext cx="3052781" cy="1709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A4E770-D170-4B77-69DE-CEEC95CBD403}"/>
              </a:ext>
            </a:extLst>
          </p:cNvPr>
          <p:cNvSpPr txBox="1"/>
          <p:nvPr/>
        </p:nvSpPr>
        <p:spPr>
          <a:xfrm>
            <a:off x="813205"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s-CL" sz="1800" dirty="0"/>
              <a:t>2.- Base de Datos centralizada</a:t>
            </a:r>
            <a:endParaRPr lang="es-CL" sz="1800" b="1" dirty="0"/>
          </a:p>
        </p:txBody>
      </p:sp>
      <p:sp>
        <p:nvSpPr>
          <p:cNvPr id="4" name="TextBox 3">
            <a:extLst>
              <a:ext uri="{FF2B5EF4-FFF2-40B4-BE49-F238E27FC236}">
                <a16:creationId xmlns:a16="http://schemas.microsoft.com/office/drawing/2014/main" id="{E8565255-DC66-5EBB-FD0D-DE1E99286C49}"/>
              </a:ext>
            </a:extLst>
          </p:cNvPr>
          <p:cNvSpPr txBox="1"/>
          <p:nvPr/>
        </p:nvSpPr>
        <p:spPr>
          <a:xfrm>
            <a:off x="813205" y="3463236"/>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3.- Marcación de productos para exportación</a:t>
            </a:r>
            <a:endParaRPr lang="es-CL" sz="1800" b="1" dirty="0"/>
          </a:p>
        </p:txBody>
      </p:sp>
      <p:sp>
        <p:nvSpPr>
          <p:cNvPr id="5" name="TextBox 4">
            <a:extLst>
              <a:ext uri="{FF2B5EF4-FFF2-40B4-BE49-F238E27FC236}">
                <a16:creationId xmlns:a16="http://schemas.microsoft.com/office/drawing/2014/main" id="{FBD14757-FF87-D549-10C5-228E17619CE1}"/>
              </a:ext>
            </a:extLst>
          </p:cNvPr>
          <p:cNvSpPr txBox="1"/>
          <p:nvPr/>
        </p:nvSpPr>
        <p:spPr>
          <a:xfrm>
            <a:off x="813205"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dirty="0"/>
              <a:t>1.- Estampilla fiscal</a:t>
            </a:r>
            <a:endParaRPr lang="es-CL" sz="1800" dirty="0"/>
          </a:p>
        </p:txBody>
      </p:sp>
      <p:sp>
        <p:nvSpPr>
          <p:cNvPr id="6" name="TextBox 5">
            <a:extLst>
              <a:ext uri="{FF2B5EF4-FFF2-40B4-BE49-F238E27FC236}">
                <a16:creationId xmlns:a16="http://schemas.microsoft.com/office/drawing/2014/main" id="{3F859837-D6D6-9B25-1FC3-146AB32FB4C9}"/>
              </a:ext>
            </a:extLst>
          </p:cNvPr>
          <p:cNvSpPr txBox="1"/>
          <p:nvPr/>
        </p:nvSpPr>
        <p:spPr>
          <a:xfrm>
            <a:off x="829643" y="407041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4.- Estándares para </a:t>
            </a:r>
            <a:r>
              <a:rPr lang="es-CL" sz="1800" dirty="0" err="1"/>
              <a:t>IDs</a:t>
            </a:r>
            <a:r>
              <a:rPr lang="es-CL" sz="1800" dirty="0"/>
              <a:t> </a:t>
            </a:r>
            <a:r>
              <a:rPr lang="es-CL" dirty="0"/>
              <a:t>únicos globales - </a:t>
            </a:r>
            <a:r>
              <a:rPr lang="es-ES" dirty="0"/>
              <a:t>ISO/IEC 15459</a:t>
            </a:r>
            <a:endParaRPr lang="es-CL" dirty="0"/>
          </a:p>
        </p:txBody>
      </p:sp>
      <p:sp>
        <p:nvSpPr>
          <p:cNvPr id="8" name="TextBox 7">
            <a:extLst>
              <a:ext uri="{FF2B5EF4-FFF2-40B4-BE49-F238E27FC236}">
                <a16:creationId xmlns:a16="http://schemas.microsoft.com/office/drawing/2014/main" id="{4E703E27-6EC7-0DC4-AE41-9BD51222DB2A}"/>
              </a:ext>
            </a:extLst>
          </p:cNvPr>
          <p:cNvSpPr txBox="1"/>
          <p:nvPr/>
        </p:nvSpPr>
        <p:spPr>
          <a:xfrm>
            <a:off x="6096000"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s-CL" sz="1800" dirty="0"/>
              <a:t>7.- Reporte de información logística</a:t>
            </a:r>
            <a:endParaRPr lang="es-CL" sz="1800" b="1" dirty="0"/>
          </a:p>
        </p:txBody>
      </p:sp>
      <p:sp>
        <p:nvSpPr>
          <p:cNvPr id="11" name="TextBox 10">
            <a:extLst>
              <a:ext uri="{FF2B5EF4-FFF2-40B4-BE49-F238E27FC236}">
                <a16:creationId xmlns:a16="http://schemas.microsoft.com/office/drawing/2014/main" id="{2805AD11-229D-087B-395D-5DEEDA286D30}"/>
              </a:ext>
            </a:extLst>
          </p:cNvPr>
          <p:cNvSpPr txBox="1"/>
          <p:nvPr/>
        </p:nvSpPr>
        <p:spPr>
          <a:xfrm>
            <a:off x="6096000" y="3463236"/>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8.- Programa de fiscalización</a:t>
            </a:r>
            <a:endParaRPr lang="es-CL" sz="1800" b="1" dirty="0"/>
          </a:p>
        </p:txBody>
      </p:sp>
      <p:sp>
        <p:nvSpPr>
          <p:cNvPr id="12" name="TextBox 11">
            <a:extLst>
              <a:ext uri="{FF2B5EF4-FFF2-40B4-BE49-F238E27FC236}">
                <a16:creationId xmlns:a16="http://schemas.microsoft.com/office/drawing/2014/main" id="{5BE62E68-5605-5CFD-3A57-6DC198106738}"/>
              </a:ext>
            </a:extLst>
          </p:cNvPr>
          <p:cNvSpPr txBox="1"/>
          <p:nvPr/>
        </p:nvSpPr>
        <p:spPr>
          <a:xfrm>
            <a:off x="6096000"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6.- Rol para la industria de tabaco</a:t>
            </a:r>
            <a:endParaRPr lang="es-CL" sz="1800" b="1" dirty="0"/>
          </a:p>
        </p:txBody>
      </p:sp>
      <p:sp>
        <p:nvSpPr>
          <p:cNvPr id="13" name="TextBox 12">
            <a:extLst>
              <a:ext uri="{FF2B5EF4-FFF2-40B4-BE49-F238E27FC236}">
                <a16:creationId xmlns:a16="http://schemas.microsoft.com/office/drawing/2014/main" id="{72B17E4D-60FC-FC72-7122-C500809212C8}"/>
              </a:ext>
            </a:extLst>
          </p:cNvPr>
          <p:cNvSpPr txBox="1"/>
          <p:nvPr/>
        </p:nvSpPr>
        <p:spPr>
          <a:xfrm>
            <a:off x="6112438" y="407041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9.- Centro de intercambio de información global (Global </a:t>
            </a:r>
            <a:r>
              <a:rPr lang="es-CL" sz="1800" dirty="0" err="1"/>
              <a:t>information</a:t>
            </a:r>
            <a:r>
              <a:rPr lang="es-CL" sz="1800" dirty="0"/>
              <a:t> </a:t>
            </a:r>
            <a:r>
              <a:rPr lang="es-CL" sz="1800" dirty="0" err="1"/>
              <a:t>sharing</a:t>
            </a:r>
            <a:r>
              <a:rPr lang="es-CL" sz="1800" dirty="0"/>
              <a:t> focal </a:t>
            </a:r>
            <a:r>
              <a:rPr lang="es-CL" sz="1800" dirty="0" err="1"/>
              <a:t>point</a:t>
            </a:r>
            <a:r>
              <a:rPr lang="es-CL" sz="1800" dirty="0"/>
              <a:t>)</a:t>
            </a:r>
            <a:endParaRPr lang="es-CL" sz="1800" b="1" dirty="0"/>
          </a:p>
        </p:txBody>
      </p:sp>
      <p:sp>
        <p:nvSpPr>
          <p:cNvPr id="15" name="TextBox 14">
            <a:extLst>
              <a:ext uri="{FF2B5EF4-FFF2-40B4-BE49-F238E27FC236}">
                <a16:creationId xmlns:a16="http://schemas.microsoft.com/office/drawing/2014/main" id="{2C7D3D0D-1E18-8A9A-E2C3-075B4C422B70}"/>
              </a:ext>
            </a:extLst>
          </p:cNvPr>
          <p:cNvSpPr txBox="1"/>
          <p:nvPr/>
        </p:nvSpPr>
        <p:spPr>
          <a:xfrm>
            <a:off x="837044" y="4681290"/>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s-CL" sz="1800" dirty="0"/>
              <a:t>5.- Monitoreo de producción</a:t>
            </a:r>
            <a:endParaRPr lang="es-CL" sz="1800" b="1" dirty="0"/>
          </a:p>
        </p:txBody>
      </p:sp>
    </p:spTree>
    <p:extLst>
      <p:ext uri="{BB962C8B-B14F-4D97-AF65-F5344CB8AC3E}">
        <p14:creationId xmlns:p14="http://schemas.microsoft.com/office/powerpoint/2010/main" val="1990741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1A799E-C07C-0B1B-ACFA-B1EF6F8AB567}"/>
              </a:ext>
            </a:extLst>
          </p:cNvPr>
          <p:cNvSpPr>
            <a:spLocks noGrp="1"/>
          </p:cNvSpPr>
          <p:nvPr>
            <p:ph type="title"/>
          </p:nvPr>
        </p:nvSpPr>
        <p:spPr>
          <a:xfrm>
            <a:off x="6203093" y="1626474"/>
            <a:ext cx="5791475" cy="770002"/>
          </a:xfrm>
        </p:spPr>
        <p:txBody>
          <a:bodyPr anchor="t">
            <a:normAutofit fontScale="90000"/>
          </a:bodyPr>
          <a:lstStyle/>
          <a:p>
            <a:r>
              <a:rPr lang="es-CL" sz="2800" dirty="0"/>
              <a:t>CENTRO DE INTERCAMBIO DE INFORMACIÓN GLOBAL (GISFP) – ¿Qué es?</a:t>
            </a: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ED5598-EDC9-1BC7-0669-2741E0163832}"/>
              </a:ext>
            </a:extLst>
          </p:cNvPr>
          <p:cNvPicPr>
            <a:picLocks noChangeAspect="1"/>
          </p:cNvPicPr>
          <p:nvPr/>
        </p:nvPicPr>
        <p:blipFill>
          <a:blip r:embed="rId3"/>
          <a:stretch>
            <a:fillRect/>
          </a:stretch>
        </p:blipFill>
        <p:spPr>
          <a:xfrm>
            <a:off x="9775003" y="239570"/>
            <a:ext cx="2154147" cy="780370"/>
          </a:xfrm>
          <a:prstGeom prst="rect">
            <a:avLst/>
          </a:prstGeom>
        </p:spPr>
      </p:pic>
      <p:sp>
        <p:nvSpPr>
          <p:cNvPr id="7" name="TextBox 6">
            <a:extLst>
              <a:ext uri="{FF2B5EF4-FFF2-40B4-BE49-F238E27FC236}">
                <a16:creationId xmlns:a16="http://schemas.microsoft.com/office/drawing/2014/main" id="{6D28339D-138C-0DED-14FB-2B2E1DE16583}"/>
              </a:ext>
            </a:extLst>
          </p:cNvPr>
          <p:cNvSpPr txBox="1"/>
          <p:nvPr/>
        </p:nvSpPr>
        <p:spPr>
          <a:xfrm>
            <a:off x="6256855" y="3129790"/>
            <a:ext cx="5474863" cy="89316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dirty="0">
                <a:ln>
                  <a:noFill/>
                </a:ln>
                <a:solidFill>
                  <a:prstClr val="black"/>
                </a:solidFill>
                <a:effectLst/>
                <a:uLnTx/>
                <a:uFillTx/>
                <a:latin typeface="Calibri" panose="020F0502020204030204"/>
                <a:ea typeface="+mn-ea"/>
                <a:cs typeface="+mn-cs"/>
              </a:rPr>
              <a:t>Recupera la información de trazabilidad de la base de datos de origen/extranjera, basándose en identificadores únicos.</a:t>
            </a:r>
          </a:p>
        </p:txBody>
      </p:sp>
      <p:sp>
        <p:nvSpPr>
          <p:cNvPr id="9" name="TextBox 8">
            <a:extLst>
              <a:ext uri="{FF2B5EF4-FFF2-40B4-BE49-F238E27FC236}">
                <a16:creationId xmlns:a16="http://schemas.microsoft.com/office/drawing/2014/main" id="{4F38E2C8-2FBF-DB9C-B9F1-197C4B4E1F24}"/>
              </a:ext>
            </a:extLst>
          </p:cNvPr>
          <p:cNvSpPr txBox="1"/>
          <p:nvPr/>
        </p:nvSpPr>
        <p:spPr>
          <a:xfrm>
            <a:off x="6256855" y="4124517"/>
            <a:ext cx="5474863"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dirty="0">
                <a:ln>
                  <a:noFill/>
                </a:ln>
                <a:solidFill>
                  <a:prstClr val="black"/>
                </a:solidFill>
                <a:effectLst/>
                <a:uLnTx/>
                <a:uFillTx/>
                <a:latin typeface="Calibri" panose="020F0502020204030204"/>
                <a:ea typeface="+mn-ea"/>
                <a:cs typeface="+mn-cs"/>
              </a:rPr>
              <a:t>Gestionado por la Secretaría del CMCT, Ginebra. </a:t>
            </a:r>
            <a:r>
              <a:rPr lang="es-CL" dirty="0">
                <a:solidFill>
                  <a:prstClr val="black"/>
                </a:solidFill>
                <a:latin typeface="Calibri" panose="020F0502020204030204"/>
              </a:rPr>
              <a:t>En producción desde Sept 2023.</a:t>
            </a:r>
            <a:endParaRPr kumimoji="0" lang="es-CL"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33C3A83-5ED6-9163-42A3-2D073E1EF101}"/>
              </a:ext>
            </a:extLst>
          </p:cNvPr>
          <p:cNvSpPr txBox="1"/>
          <p:nvPr/>
        </p:nvSpPr>
        <p:spPr>
          <a:xfrm>
            <a:off x="6256855" y="2345354"/>
            <a:ext cx="5474863"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dirty="0">
                <a:ln>
                  <a:noFill/>
                </a:ln>
                <a:solidFill>
                  <a:prstClr val="black"/>
                </a:solidFill>
                <a:effectLst/>
                <a:uLnTx/>
                <a:uFillTx/>
                <a:latin typeface="Calibri" panose="020F0502020204030204"/>
                <a:ea typeface="+mn-ea"/>
                <a:cs typeface="+mn-cs"/>
              </a:rPr>
              <a:t>Facilita el intercambio de datos entre autoridades de distintos países</a:t>
            </a:r>
          </a:p>
        </p:txBody>
      </p:sp>
      <p:pic>
        <p:nvPicPr>
          <p:cNvPr id="3" name="Picture 2">
            <a:extLst>
              <a:ext uri="{FF2B5EF4-FFF2-40B4-BE49-F238E27FC236}">
                <a16:creationId xmlns:a16="http://schemas.microsoft.com/office/drawing/2014/main" id="{E1475E0A-832A-8257-1B5C-2D9B8D57107E}"/>
              </a:ext>
            </a:extLst>
          </p:cNvPr>
          <p:cNvPicPr>
            <a:picLocks noChangeAspect="1"/>
          </p:cNvPicPr>
          <p:nvPr/>
        </p:nvPicPr>
        <p:blipFill>
          <a:blip r:embed="rId4"/>
          <a:stretch>
            <a:fillRect/>
          </a:stretch>
        </p:blipFill>
        <p:spPr>
          <a:xfrm>
            <a:off x="337235" y="1626474"/>
            <a:ext cx="5474862" cy="3211306"/>
          </a:xfrm>
          <a:prstGeom prst="rect">
            <a:avLst/>
          </a:prstGeom>
        </p:spPr>
      </p:pic>
    </p:spTree>
    <p:extLst>
      <p:ext uri="{BB962C8B-B14F-4D97-AF65-F5344CB8AC3E}">
        <p14:creationId xmlns:p14="http://schemas.microsoft.com/office/powerpoint/2010/main" val="348792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ED5598-EDC9-1BC7-0669-2741E0163832}"/>
              </a:ext>
            </a:extLst>
          </p:cNvPr>
          <p:cNvPicPr>
            <a:picLocks noChangeAspect="1"/>
          </p:cNvPicPr>
          <p:nvPr/>
        </p:nvPicPr>
        <p:blipFill>
          <a:blip r:embed="rId3"/>
          <a:stretch>
            <a:fillRect/>
          </a:stretch>
        </p:blipFill>
        <p:spPr>
          <a:xfrm>
            <a:off x="9775003" y="239570"/>
            <a:ext cx="2154147" cy="780370"/>
          </a:xfrm>
          <a:prstGeom prst="rect">
            <a:avLst/>
          </a:prstGeom>
        </p:spPr>
      </p:pic>
      <p:pic>
        <p:nvPicPr>
          <p:cNvPr id="4" name="Picture 3">
            <a:extLst>
              <a:ext uri="{FF2B5EF4-FFF2-40B4-BE49-F238E27FC236}">
                <a16:creationId xmlns:a16="http://schemas.microsoft.com/office/drawing/2014/main" id="{87A3947F-52DF-44DF-0132-8720D1923025}"/>
              </a:ext>
            </a:extLst>
          </p:cNvPr>
          <p:cNvPicPr>
            <a:picLocks noChangeAspect="1"/>
          </p:cNvPicPr>
          <p:nvPr/>
        </p:nvPicPr>
        <p:blipFill>
          <a:blip r:embed="rId4"/>
          <a:stretch>
            <a:fillRect/>
          </a:stretch>
        </p:blipFill>
        <p:spPr>
          <a:xfrm>
            <a:off x="197432" y="183175"/>
            <a:ext cx="2805578" cy="1645625"/>
          </a:xfrm>
          <a:prstGeom prst="rect">
            <a:avLst/>
          </a:prstGeom>
        </p:spPr>
      </p:pic>
      <p:sp>
        <p:nvSpPr>
          <p:cNvPr id="10" name="Title 1">
            <a:extLst>
              <a:ext uri="{FF2B5EF4-FFF2-40B4-BE49-F238E27FC236}">
                <a16:creationId xmlns:a16="http://schemas.microsoft.com/office/drawing/2014/main" id="{F3D9399A-2E89-2A77-B00B-8C332913EAF5}"/>
              </a:ext>
            </a:extLst>
          </p:cNvPr>
          <p:cNvSpPr>
            <a:spLocks noGrp="1"/>
          </p:cNvSpPr>
          <p:nvPr>
            <p:ph type="title"/>
          </p:nvPr>
        </p:nvSpPr>
        <p:spPr>
          <a:xfrm>
            <a:off x="4034533" y="775385"/>
            <a:ext cx="5031783" cy="602120"/>
          </a:xfrm>
        </p:spPr>
        <p:txBody>
          <a:bodyPr anchor="t">
            <a:noAutofit/>
          </a:bodyPr>
          <a:lstStyle/>
          <a:p>
            <a:r>
              <a:rPr lang="es-CL" sz="3200" dirty="0"/>
              <a:t>PUNTO DE INTERCAMBIO DE INFORMACIÓN GLOBAL </a:t>
            </a:r>
            <a:r>
              <a:rPr lang="en-GB" sz="3200" dirty="0"/>
              <a:t>(GSP) – </a:t>
            </a:r>
            <a:r>
              <a:rPr lang="en-GB" sz="3200" dirty="0" err="1"/>
              <a:t>Características</a:t>
            </a:r>
            <a:r>
              <a:rPr lang="en-GB" sz="3200" dirty="0"/>
              <a:t> de la </a:t>
            </a:r>
            <a:r>
              <a:rPr lang="en-GB" sz="3200" dirty="0" err="1"/>
              <a:t>solución</a:t>
            </a:r>
            <a:endParaRPr lang="en-GB" sz="3200" dirty="0"/>
          </a:p>
        </p:txBody>
      </p:sp>
      <p:sp>
        <p:nvSpPr>
          <p:cNvPr id="12" name="TextBox 11">
            <a:extLst>
              <a:ext uri="{FF2B5EF4-FFF2-40B4-BE49-F238E27FC236}">
                <a16:creationId xmlns:a16="http://schemas.microsoft.com/office/drawing/2014/main" id="{CA7A6FD2-1BF3-1B5F-43A3-E683D5BDA693}"/>
              </a:ext>
            </a:extLst>
          </p:cNvPr>
          <p:cNvSpPr txBox="1"/>
          <p:nvPr/>
        </p:nvSpPr>
        <p:spPr>
          <a:xfrm>
            <a:off x="813205" y="2851329"/>
            <a:ext cx="5201325" cy="1071008"/>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s-419" sz="1800" dirty="0"/>
              <a:t>No hay almacenamiento central de información (sistema basado en consultas que actúa como intercambio de mensajes)</a:t>
            </a:r>
            <a:endParaRPr lang="en-US" sz="1800" b="1" dirty="0"/>
          </a:p>
        </p:txBody>
      </p:sp>
      <p:sp>
        <p:nvSpPr>
          <p:cNvPr id="13" name="TextBox 12">
            <a:extLst>
              <a:ext uri="{FF2B5EF4-FFF2-40B4-BE49-F238E27FC236}">
                <a16:creationId xmlns:a16="http://schemas.microsoft.com/office/drawing/2014/main" id="{56A19485-742A-E543-4D40-D1C77814770B}"/>
              </a:ext>
            </a:extLst>
          </p:cNvPr>
          <p:cNvSpPr txBox="1"/>
          <p:nvPr/>
        </p:nvSpPr>
        <p:spPr>
          <a:xfrm>
            <a:off x="813205" y="3999102"/>
            <a:ext cx="5201325" cy="621653"/>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419" sz="1800"/>
              <a:t>Seguridad y confidencialidad mediante cifrado y autorización de los usuarios</a:t>
            </a:r>
            <a:endParaRPr lang="en-US" sz="1800" b="1" dirty="0"/>
          </a:p>
        </p:txBody>
      </p:sp>
      <p:sp>
        <p:nvSpPr>
          <p:cNvPr id="14" name="TextBox 13">
            <a:extLst>
              <a:ext uri="{FF2B5EF4-FFF2-40B4-BE49-F238E27FC236}">
                <a16:creationId xmlns:a16="http://schemas.microsoft.com/office/drawing/2014/main" id="{BE840647-B5B6-7B65-CFA3-AD4E1C796E56}"/>
              </a:ext>
            </a:extLst>
          </p:cNvPr>
          <p:cNvSpPr txBox="1"/>
          <p:nvPr/>
        </p:nvSpPr>
        <p:spPr>
          <a:xfrm>
            <a:off x="813205"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419" sz="1800" dirty="0"/>
              <a:t>Impacto mínimo y neutralidad tecnológica</a:t>
            </a:r>
            <a:endParaRPr lang="en-US" sz="1800" b="1" dirty="0"/>
          </a:p>
        </p:txBody>
      </p:sp>
      <p:sp>
        <p:nvSpPr>
          <p:cNvPr id="15" name="TextBox 14">
            <a:extLst>
              <a:ext uri="{FF2B5EF4-FFF2-40B4-BE49-F238E27FC236}">
                <a16:creationId xmlns:a16="http://schemas.microsoft.com/office/drawing/2014/main" id="{29FF6887-4FFA-48A6-BDD7-966AEC9EC201}"/>
              </a:ext>
            </a:extLst>
          </p:cNvPr>
          <p:cNvSpPr txBox="1"/>
          <p:nvPr/>
        </p:nvSpPr>
        <p:spPr>
          <a:xfrm>
            <a:off x="829643" y="4697520"/>
            <a:ext cx="5201325" cy="709887"/>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419" sz="1800" dirty="0"/>
              <a:t>Biblioteca de patrones de identificación únicos, para reconocer el país de origen</a:t>
            </a:r>
            <a:endParaRPr lang="en-US" sz="1800" b="1" dirty="0"/>
          </a:p>
        </p:txBody>
      </p:sp>
      <p:sp>
        <p:nvSpPr>
          <p:cNvPr id="19" name="TextBox 18">
            <a:extLst>
              <a:ext uri="{FF2B5EF4-FFF2-40B4-BE49-F238E27FC236}">
                <a16:creationId xmlns:a16="http://schemas.microsoft.com/office/drawing/2014/main" id="{31EB762F-6BA6-97E3-8CEC-2A3EBE9D1BB9}"/>
              </a:ext>
            </a:extLst>
          </p:cNvPr>
          <p:cNvSpPr txBox="1"/>
          <p:nvPr/>
        </p:nvSpPr>
        <p:spPr>
          <a:xfrm>
            <a:off x="6096000" y="2172443"/>
            <a:ext cx="5201325" cy="4021615"/>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lvl="0">
              <a:lnSpc>
                <a:spcPct val="100000"/>
              </a:lnSpc>
            </a:pPr>
            <a:r>
              <a:rPr lang="en-GB" b="1" dirty="0" err="1"/>
              <a:t>Cómo</a:t>
            </a:r>
            <a:r>
              <a:rPr lang="en-GB" b="1" dirty="0"/>
              <a:t> </a:t>
            </a:r>
            <a:r>
              <a:rPr lang="en-GB" b="1" dirty="0" err="1"/>
              <a:t>funciona</a:t>
            </a:r>
            <a:r>
              <a:rPr lang="en-GB" sz="1800" b="1" dirty="0"/>
              <a:t>:</a:t>
            </a:r>
            <a:endParaRPr lang="en-GB" b="1" dirty="0"/>
          </a:p>
          <a:p>
            <a:pPr marL="285750" lvl="0" indent="-285750">
              <a:lnSpc>
                <a:spcPct val="100000"/>
              </a:lnSpc>
              <a:buFont typeface="Arial" panose="020B0604020202020204" pitchFamily="34" charset="0"/>
              <a:buChar char="•"/>
            </a:pPr>
            <a:r>
              <a:rPr lang="es-419" sz="1800"/>
              <a:t>La parte remitente envía un mensaje que contiene un código único y la información necesaria</a:t>
            </a:r>
          </a:p>
          <a:p>
            <a:pPr marL="285750" lvl="0" indent="-285750">
              <a:lnSpc>
                <a:spcPct val="100000"/>
              </a:lnSpc>
              <a:buFont typeface="Arial" panose="020B0604020202020204" pitchFamily="34" charset="0"/>
              <a:buChar char="•"/>
            </a:pPr>
            <a:r>
              <a:rPr lang="es-419" dirty="0"/>
              <a:t>La parte receptora busca el código en su sistema de trazabilidad</a:t>
            </a:r>
          </a:p>
          <a:p>
            <a:pPr marL="285750" lvl="0" indent="-285750">
              <a:lnSpc>
                <a:spcPct val="100000"/>
              </a:lnSpc>
              <a:buFont typeface="Arial" panose="020B0604020202020204" pitchFamily="34" charset="0"/>
              <a:buChar char="•"/>
            </a:pPr>
            <a:r>
              <a:rPr lang="es-419" sz="1800" dirty="0"/>
              <a:t>Si es válida, la parte receptora proporciona datos de trazabilidad vinculados al código</a:t>
            </a:r>
          </a:p>
          <a:p>
            <a:pPr marL="285750" lvl="0" indent="-285750">
              <a:lnSpc>
                <a:spcPct val="100000"/>
              </a:lnSpc>
              <a:buFont typeface="Arial" panose="020B0604020202020204" pitchFamily="34" charset="0"/>
              <a:buChar char="•"/>
            </a:pPr>
            <a:r>
              <a:rPr lang="es-419" dirty="0"/>
              <a:t>Se admiten más mensajes con preguntas de seguimiento</a:t>
            </a:r>
          </a:p>
          <a:p>
            <a:pPr marL="285750" lvl="0" indent="-285750">
              <a:lnSpc>
                <a:spcPct val="100000"/>
              </a:lnSpc>
              <a:buFont typeface="Arial" panose="020B0604020202020204" pitchFamily="34" charset="0"/>
              <a:buChar char="•"/>
            </a:pPr>
            <a:endParaRPr lang="es-419" sz="1800"/>
          </a:p>
          <a:p>
            <a:pPr marL="285750" lvl="0" indent="-285750">
              <a:lnSpc>
                <a:spcPct val="100000"/>
              </a:lnSpc>
              <a:buFont typeface="Arial" panose="020B0604020202020204" pitchFamily="34" charset="0"/>
              <a:buChar char="•"/>
            </a:pPr>
            <a:endParaRPr lang="es-419"/>
          </a:p>
        </p:txBody>
      </p:sp>
      <p:sp>
        <p:nvSpPr>
          <p:cNvPr id="23" name="TextBox 22">
            <a:extLst>
              <a:ext uri="{FF2B5EF4-FFF2-40B4-BE49-F238E27FC236}">
                <a16:creationId xmlns:a16="http://schemas.microsoft.com/office/drawing/2014/main" id="{F1691351-8945-C380-2671-EDE6A7BD4109}"/>
              </a:ext>
            </a:extLst>
          </p:cNvPr>
          <p:cNvSpPr txBox="1"/>
          <p:nvPr/>
        </p:nvSpPr>
        <p:spPr>
          <a:xfrm>
            <a:off x="837044" y="5484171"/>
            <a:ext cx="5201325" cy="709887"/>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s-419" sz="1800" dirty="0"/>
              <a:t>Más sofisticado en el futuro dependiendo de la adopción</a:t>
            </a:r>
            <a:endParaRPr lang="en-US" sz="1800" b="1" dirty="0"/>
          </a:p>
        </p:txBody>
      </p:sp>
    </p:spTree>
    <p:extLst>
      <p:ext uri="{BB962C8B-B14F-4D97-AF65-F5344CB8AC3E}">
        <p14:creationId xmlns:p14="http://schemas.microsoft.com/office/powerpoint/2010/main" val="305857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9313-C989-7DE0-320F-D439FB4561FB}"/>
              </a:ext>
            </a:extLst>
          </p:cNvPr>
          <p:cNvSpPr>
            <a:spLocks noGrp="1"/>
          </p:cNvSpPr>
          <p:nvPr>
            <p:ph type="title"/>
          </p:nvPr>
        </p:nvSpPr>
        <p:spPr/>
        <p:txBody>
          <a:bodyPr/>
          <a:lstStyle/>
          <a:p>
            <a:r>
              <a:rPr lang="en-US" dirty="0"/>
              <a:t>VIDEO</a:t>
            </a:r>
            <a:endParaRPr lang="LID4096" dirty="0"/>
          </a:p>
        </p:txBody>
      </p:sp>
      <p:pic>
        <p:nvPicPr>
          <p:cNvPr id="4" name="Picture 3">
            <a:extLst>
              <a:ext uri="{FF2B5EF4-FFF2-40B4-BE49-F238E27FC236}">
                <a16:creationId xmlns:a16="http://schemas.microsoft.com/office/drawing/2014/main" id="{D3FB4430-FADF-81CA-EE89-0C4E4AD98415}"/>
              </a:ext>
            </a:extLst>
          </p:cNvPr>
          <p:cNvPicPr>
            <a:picLocks noChangeAspect="1"/>
          </p:cNvPicPr>
          <p:nvPr/>
        </p:nvPicPr>
        <p:blipFill>
          <a:blip r:embed="rId5"/>
          <a:stretch>
            <a:fillRect/>
          </a:stretch>
        </p:blipFill>
        <p:spPr>
          <a:xfrm>
            <a:off x="9775003" y="239570"/>
            <a:ext cx="2154147" cy="780370"/>
          </a:xfrm>
          <a:prstGeom prst="rect">
            <a:avLst/>
          </a:prstGeom>
        </p:spPr>
      </p:pic>
      <p:pic>
        <p:nvPicPr>
          <p:cNvPr id="10" name="VN20240522_202005">
            <a:hlinkClick r:id="" action="ppaction://media"/>
            <a:extLst>
              <a:ext uri="{FF2B5EF4-FFF2-40B4-BE49-F238E27FC236}">
                <a16:creationId xmlns:a16="http://schemas.microsoft.com/office/drawing/2014/main" id="{11459C2A-EDFF-4184-BFE7-200D96EB5D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2000" y="1381297"/>
            <a:ext cx="8128000" cy="4572000"/>
          </a:xfrm>
          <a:prstGeom prst="rect">
            <a:avLst/>
          </a:prstGeom>
        </p:spPr>
      </p:pic>
    </p:spTree>
    <p:extLst>
      <p:ext uri="{BB962C8B-B14F-4D97-AF65-F5344CB8AC3E}">
        <p14:creationId xmlns:p14="http://schemas.microsoft.com/office/powerpoint/2010/main" val="19288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582b191-2952-48bf-aff5-9b7a5c46e6a2">
      <Terms xmlns="http://schemas.microsoft.com/office/infopath/2007/PartnerControls"/>
    </lcf76f155ced4ddcb4097134ff3c332f>
    <TaxCatchAll xmlns="960d773b-5fab-4ecf-a209-ac970d2513a9" xsi:nil="true"/>
    <SharedWithUsers xmlns="960d773b-5fab-4ecf-a209-ac970d2513a9">
      <UserInfo>
        <DisplayName>Pino, Claudio</DisplayName>
        <AccountId>1462</AccountId>
        <AccountType/>
      </UserInfo>
      <UserInfo>
        <DisplayName>Godoy, Cristofher</DisplayName>
        <AccountId>1759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62DE68E2BFF546BC585D0144D67EBD" ma:contentTypeVersion="22" ma:contentTypeDescription="Create a new document." ma:contentTypeScope="" ma:versionID="8e317fa28e4d9989ea44a44f1d3cbbf5">
  <xsd:schema xmlns:xsd="http://www.w3.org/2001/XMLSchema" xmlns:xs="http://www.w3.org/2001/XMLSchema" xmlns:p="http://schemas.microsoft.com/office/2006/metadata/properties" xmlns:ns2="4582b191-2952-48bf-aff5-9b7a5c46e6a2" xmlns:ns3="960d773b-5fab-4ecf-a209-ac970d2513a9" targetNamespace="http://schemas.microsoft.com/office/2006/metadata/properties" ma:root="true" ma:fieldsID="cfe7051e71fe1478dddf644163506ad4" ns2:_="" ns3:_="">
    <xsd:import namespace="4582b191-2952-48bf-aff5-9b7a5c46e6a2"/>
    <xsd:import namespace="960d773b-5fab-4ecf-a209-ac970d2513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2b191-2952-48bf-aff5-9b7a5c46e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41e2f24-30cb-48be-af4a-01fc11e90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d773b-5fab-4ecf-a209-ac970d2513a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95a8bff-7c6c-452c-bf3e-c6907fb67ab7}" ma:internalName="TaxCatchAll" ma:showField="CatchAllData" ma:web="960d773b-5fab-4ecf-a209-ac970d2513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2773CD-9797-41BE-B85E-F5667343C749}">
  <ds:schemaRefs>
    <ds:schemaRef ds:uri="http://schemas.microsoft.com/sharepoint/v3/contenttype/forms"/>
  </ds:schemaRefs>
</ds:datastoreItem>
</file>

<file path=customXml/itemProps2.xml><?xml version="1.0" encoding="utf-8"?>
<ds:datastoreItem xmlns:ds="http://schemas.openxmlformats.org/officeDocument/2006/customXml" ds:itemID="{F5D19252-A1E6-4688-BC20-B0D06F6D046F}">
  <ds:schemaRefs>
    <ds:schemaRef ds:uri="http://purl.org/dc/terms/"/>
    <ds:schemaRef ds:uri="http://schemas.openxmlformats.org/package/2006/metadata/core-properties"/>
    <ds:schemaRef ds:uri="6534cf3b-6a2b-4e67-8914-0cf0ff5c9c22"/>
    <ds:schemaRef ds:uri="http://purl.org/dc/dcmitype/"/>
    <ds:schemaRef ds:uri="http://schemas.microsoft.com/office/infopath/2007/PartnerControls"/>
    <ds:schemaRef ds:uri="http://purl.org/dc/elements/1.1/"/>
    <ds:schemaRef ds:uri="92e4addd-da37-4074-a844-1418f2ffb9bd"/>
    <ds:schemaRef ds:uri="http://schemas.microsoft.com/office/2006/documentManagement/types"/>
    <ds:schemaRef ds:uri="9e8dea4d-5eec-4405-a4fb-6638b495dec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E8B63AB-74EF-4596-95EA-2C53DE0A1034}"/>
</file>

<file path=docMetadata/LabelInfo.xml><?xml version="1.0" encoding="utf-8"?>
<clbl:labelList xmlns:clbl="http://schemas.microsoft.com/office/2020/mipLabelMetadata">
  <clbl:label id="{2daaf5d3-ddc7-4bb3-aa60-2658066f8060}" enabled="1" method="Standard" siteId="{f1039173-aed6-49bc-98b0-0b210c8ea140}" removed="0"/>
</clbl:labelList>
</file>

<file path=docProps/app.xml><?xml version="1.0" encoding="utf-8"?>
<Properties xmlns="http://schemas.openxmlformats.org/officeDocument/2006/extended-properties" xmlns:vt="http://schemas.openxmlformats.org/officeDocument/2006/docPropsVTypes">
  <Template>{708247C6-C99A-7B44-B5C4-27EA2944AFBB}tf10001073_mac</Template>
  <TotalTime>0</TotalTime>
  <Words>2700</Words>
  <Application>Microsoft Macintosh PowerPoint</Application>
  <PresentationFormat>Widescreen</PresentationFormat>
  <Paragraphs>254</Paragraphs>
  <Slides>20</Slides>
  <Notes>19</Notes>
  <HiddenSlides>5</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NewsGoth BdXCn BT</vt:lpstr>
      <vt:lpstr>-apple-system</vt:lpstr>
      <vt:lpstr>NewsGoth BT</vt:lpstr>
      <vt:lpstr>Arial</vt:lpstr>
      <vt:lpstr>Office Theme</vt:lpstr>
      <vt:lpstr>IMPLEMENTANDO EL PROTOCOLO FCTC (CMCT) Guía para autoridades tributarias para el uso de programas con estampillas fiscales</vt:lpstr>
      <vt:lpstr>OMS FCTC (CMCT)</vt:lpstr>
      <vt:lpstr>Países firmantes del convenio en Latam</vt:lpstr>
      <vt:lpstr>PowerPoint Presentation</vt:lpstr>
      <vt:lpstr>MODELO PARA UN SISTEMA DE CONTROL DE TABACO ALINEADO CON EL CMCT</vt:lpstr>
      <vt:lpstr>Puntos clave del documento</vt:lpstr>
      <vt:lpstr>CENTRO DE INTERCAMBIO DE INFORMACIÓN GLOBAL (GISFP) – ¿Qué es?</vt:lpstr>
      <vt:lpstr>PUNTO DE INTERCAMBIO DE INFORMACIÓN GLOBAL (GSP) – Características de la solución</vt:lpstr>
      <vt:lpstr>VIDEO</vt:lpstr>
      <vt:lpstr>Ejemplo de cómo funciona con los programas de sellos fiscales existentes (1 de 2)</vt:lpstr>
      <vt:lpstr>Ejemplo de cómo funciona con los programas de sellos fiscales existentes (1 de 2)</vt:lpstr>
      <vt:lpstr>Ejemplo de cómo funciona con los programas de sellos fiscales existentes (2 de 2)</vt:lpstr>
      <vt:lpstr>Ejemplo de cómo funciona con los programas de sellos fiscales existentes (2 de 2)</vt:lpstr>
      <vt:lpstr>PowerPoint Presentation</vt:lpstr>
      <vt:lpstr>PowerPoint Presentation</vt:lpstr>
      <vt:lpstr>WHAT IS DPP?</vt:lpstr>
      <vt:lpstr>WHAT IS DPP STATUS?</vt:lpstr>
      <vt:lpstr>WHAT IS DPP MISSING?</vt:lpstr>
      <vt:lpstr>CRITICAL QUESTION FOR TAX AUTHORITIES</vt:lpstr>
      <vt:lpstr>Muchas 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2024-05-16T19:47:19Z</dcterms:created>
  <dcterms:modified xsi:type="dcterms:W3CDTF">2024-07-03T08:34:53Z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0x010100DB4B64D69E02244D84A686F3EC179B96</vt:lpwstr>
  </property>
  <property fmtid="{D5CDD505-2E9C-101B-9397-08002B2CF9AE}" pid="3" name="MediaServiceImageTags">
    <vt:lpwstr/>
  </property>
</Properties>
</file>