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86" r:id="rId5"/>
  </p:sldMasterIdLst>
  <p:notesMasterIdLst>
    <p:notesMasterId r:id="rId27"/>
  </p:notesMasterIdLst>
  <p:sldIdLst>
    <p:sldId id="274" r:id="rId6"/>
    <p:sldId id="292" r:id="rId7"/>
    <p:sldId id="305" r:id="rId8"/>
    <p:sldId id="4084" r:id="rId9"/>
    <p:sldId id="273" r:id="rId10"/>
    <p:sldId id="279" r:id="rId11"/>
    <p:sldId id="296" r:id="rId12"/>
    <p:sldId id="295" r:id="rId13"/>
    <p:sldId id="294" r:id="rId14"/>
    <p:sldId id="281" r:id="rId15"/>
    <p:sldId id="280" r:id="rId16"/>
    <p:sldId id="297" r:id="rId17"/>
    <p:sldId id="298" r:id="rId18"/>
    <p:sldId id="300" r:id="rId19"/>
    <p:sldId id="301" r:id="rId20"/>
    <p:sldId id="302" r:id="rId21"/>
    <p:sldId id="282" r:id="rId22"/>
    <p:sldId id="4086" r:id="rId23"/>
    <p:sldId id="4085" r:id="rId24"/>
    <p:sldId id="303" r:id="rId25"/>
    <p:sldId id="29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028" userDrawn="1">
          <p15:clr>
            <a:srgbClr val="A4A3A4"/>
          </p15:clr>
        </p15:guide>
        <p15:guide id="3" pos="4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54"/>
    <a:srgbClr val="E4BBB0"/>
    <a:srgbClr val="E37A6F"/>
    <a:srgbClr val="EA9A92"/>
    <a:srgbClr val="B60017"/>
    <a:srgbClr val="54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30DF8-DCB5-4E6B-85F7-597FD758DBDA}" v="16" dt="2024-06-03T03:45:07.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156" autoAdjust="0"/>
  </p:normalViewPr>
  <p:slideViewPr>
    <p:cSldViewPr snapToGrid="0">
      <p:cViewPr varScale="1">
        <p:scale>
          <a:sx n="116" d="100"/>
          <a:sy n="116" d="100"/>
        </p:scale>
        <p:origin x="960" y="192"/>
      </p:cViewPr>
      <p:guideLst>
        <p:guide orient="horz" pos="2160"/>
        <p:guide pos="1028"/>
        <p:guide pos="4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A78081-B5B4-462A-8685-CD85A603A70E}" type="datetimeFigureOut">
              <a:rPr lang="en-US" smtClean="0"/>
              <a:t>7/3/24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92CEBE-F41B-42CA-B068-56C815D3491E}" type="slidenum">
              <a:rPr lang="en-US" smtClean="0"/>
              <a:t>‹#›</a:t>
            </a:fld>
            <a:endParaRPr lang="en-US"/>
          </a:p>
        </p:txBody>
      </p:sp>
    </p:spTree>
    <p:extLst>
      <p:ext uri="{BB962C8B-B14F-4D97-AF65-F5344CB8AC3E}">
        <p14:creationId xmlns:p14="http://schemas.microsoft.com/office/powerpoint/2010/main" val="109734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2CEBE-F41B-42CA-B068-56C815D3491E}" type="slidenum">
              <a:rPr lang="en-US" smtClean="0"/>
              <a:t>2</a:t>
            </a:fld>
            <a:endParaRPr lang="en-US"/>
          </a:p>
        </p:txBody>
      </p:sp>
    </p:spTree>
    <p:extLst>
      <p:ext uri="{BB962C8B-B14F-4D97-AF65-F5344CB8AC3E}">
        <p14:creationId xmlns:p14="http://schemas.microsoft.com/office/powerpoint/2010/main" val="390344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2CEBE-F41B-42CA-B068-56C815D3491E}" type="slidenum">
              <a:rPr lang="en-US" smtClean="0"/>
              <a:t>3</a:t>
            </a:fld>
            <a:endParaRPr lang="en-US"/>
          </a:p>
        </p:txBody>
      </p:sp>
    </p:spTree>
    <p:extLst>
      <p:ext uri="{BB962C8B-B14F-4D97-AF65-F5344CB8AC3E}">
        <p14:creationId xmlns:p14="http://schemas.microsoft.com/office/powerpoint/2010/main" val="361267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E0221D-B02B-4D03-B229-D84240856C20}" type="slidenum">
              <a:rPr lang="en-US" smtClean="0"/>
              <a:t>4</a:t>
            </a:fld>
            <a:endParaRPr lang="en-US"/>
          </a:p>
        </p:txBody>
      </p:sp>
    </p:spTree>
    <p:extLst>
      <p:ext uri="{BB962C8B-B14F-4D97-AF65-F5344CB8AC3E}">
        <p14:creationId xmlns:p14="http://schemas.microsoft.com/office/powerpoint/2010/main" val="57126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939"/>
                </a:solidFill>
                <a:effectLst/>
                <a:latin typeface="Avenir"/>
              </a:rPr>
              <a:t>The LeDain Commission was appointed 29 May 1969 and published 4 reports 1970-73.</a:t>
            </a:r>
          </a:p>
          <a:p>
            <a:r>
              <a:rPr lang="en-US" b="0" i="0" dirty="0">
                <a:solidFill>
                  <a:srgbClr val="393939"/>
                </a:solidFill>
                <a:effectLst/>
                <a:latin typeface="Avenir"/>
              </a:rPr>
              <a:t>the commission investigated the role governments and courts should play in prohibiting and regulating the use and distribution of drugs (particularly opiate and marijuana, but also alcohol, barbiturates, amphetamines and others) used for nonmedical purposes.</a:t>
            </a:r>
          </a:p>
          <a:p>
            <a:r>
              <a:rPr lang="en-US" b="0" i="0" dirty="0">
                <a:solidFill>
                  <a:srgbClr val="393939"/>
                </a:solidFill>
                <a:effectLst/>
                <a:latin typeface="Avenir"/>
              </a:rPr>
              <a:t>The final report (1973) contained extensive scientific documentation and recommended that a gradual withdrawal of the use of the criminal law against nonmedical users of cannabis, </a:t>
            </a:r>
            <a:endParaRPr lang="en-US" dirty="0"/>
          </a:p>
        </p:txBody>
      </p:sp>
      <p:sp>
        <p:nvSpPr>
          <p:cNvPr id="4" name="Slide Number Placeholder 3"/>
          <p:cNvSpPr>
            <a:spLocks noGrp="1"/>
          </p:cNvSpPr>
          <p:nvPr>
            <p:ph type="sldNum" sz="quarter" idx="5"/>
          </p:nvPr>
        </p:nvSpPr>
        <p:spPr/>
        <p:txBody>
          <a:bodyPr/>
          <a:lstStyle/>
          <a:p>
            <a:fld id="{0092CEBE-F41B-42CA-B068-56C815D3491E}" type="slidenum">
              <a:rPr lang="en-US" smtClean="0"/>
              <a:t>6</a:t>
            </a:fld>
            <a:endParaRPr lang="en-US"/>
          </a:p>
        </p:txBody>
      </p:sp>
    </p:spTree>
    <p:extLst>
      <p:ext uri="{BB962C8B-B14F-4D97-AF65-F5344CB8AC3E}">
        <p14:creationId xmlns:p14="http://schemas.microsoft.com/office/powerpoint/2010/main" val="115272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dirty="0">
                <a:solidFill>
                  <a:srgbClr val="333333"/>
                </a:solidFill>
                <a:latin typeface="Avenir Book" panose="02000503020000020003"/>
              </a:rPr>
              <a:t>Trudeau creates the </a:t>
            </a:r>
            <a:r>
              <a:rPr lang="en-US" sz="2000" b="1" dirty="0">
                <a:solidFill>
                  <a:srgbClr val="333333"/>
                </a:solidFill>
                <a:latin typeface="Avenir Book" panose="02000503020000020003"/>
              </a:rPr>
              <a:t>Task Force on Cannabis </a:t>
            </a:r>
            <a:r>
              <a:rPr lang="en-US" sz="2000" b="1" dirty="0" err="1">
                <a:solidFill>
                  <a:srgbClr val="333333"/>
                </a:solidFill>
                <a:latin typeface="Avenir Book" panose="02000503020000020003"/>
              </a:rPr>
              <a:t>Legalisation</a:t>
            </a:r>
            <a:r>
              <a:rPr lang="en-US" sz="2000" b="1" dirty="0">
                <a:solidFill>
                  <a:srgbClr val="333333"/>
                </a:solidFill>
                <a:latin typeface="Avenir Book" panose="02000503020000020003"/>
              </a:rPr>
              <a:t> and Regulation</a:t>
            </a:r>
            <a:r>
              <a:rPr lang="en-US" sz="2000" dirty="0">
                <a:solidFill>
                  <a:srgbClr val="333333"/>
                </a:solidFill>
                <a:latin typeface="Avenir Book" panose="02000503020000020003"/>
              </a:rPr>
              <a:t> in June of 2016</a:t>
            </a:r>
            <a:endParaRPr lang="en-US" sz="2000" b="0" i="0" dirty="0">
              <a:solidFill>
                <a:srgbClr val="333333"/>
              </a:solidFill>
              <a:effectLst/>
              <a:latin typeface="Avenir Book" panose="02000503020000020003"/>
            </a:endParaRPr>
          </a:p>
          <a:p>
            <a:pPr marL="742950" lvl="1" indent="-285750">
              <a:buFont typeface="Arial" panose="020B0604020202020204" pitchFamily="34" charset="0"/>
              <a:buChar char="•"/>
            </a:pPr>
            <a:r>
              <a:rPr lang="en-US" sz="2000" dirty="0">
                <a:solidFill>
                  <a:srgbClr val="333333"/>
                </a:solidFill>
                <a:effectLst/>
                <a:latin typeface="Avenir Book" panose="02000503020000020003"/>
              </a:rPr>
              <a:t>Nine Members</a:t>
            </a:r>
          </a:p>
          <a:p>
            <a:pPr marL="742950" lvl="1" indent="-285750">
              <a:buFont typeface="Arial" panose="020B0604020202020204" pitchFamily="34" charset="0"/>
              <a:buChar char="•"/>
            </a:pPr>
            <a:r>
              <a:rPr lang="en-US" sz="2000" dirty="0">
                <a:solidFill>
                  <a:srgbClr val="333333"/>
                </a:solidFill>
                <a:latin typeface="Avenir Book" panose="02000503020000020003"/>
              </a:rPr>
              <a:t>Experts in Policy, Civic Politics, Medicine, Enforcement</a:t>
            </a:r>
          </a:p>
          <a:p>
            <a:endParaRPr lang="en-US" dirty="0"/>
          </a:p>
        </p:txBody>
      </p:sp>
      <p:sp>
        <p:nvSpPr>
          <p:cNvPr id="4" name="Slide Number Placeholder 3"/>
          <p:cNvSpPr>
            <a:spLocks noGrp="1"/>
          </p:cNvSpPr>
          <p:nvPr>
            <p:ph type="sldNum" sz="quarter" idx="5"/>
          </p:nvPr>
        </p:nvSpPr>
        <p:spPr/>
        <p:txBody>
          <a:bodyPr/>
          <a:lstStyle/>
          <a:p>
            <a:fld id="{0092CEBE-F41B-42CA-B068-56C815D3491E}" type="slidenum">
              <a:rPr lang="en-US" smtClean="0"/>
              <a:t>9</a:t>
            </a:fld>
            <a:endParaRPr lang="en-US"/>
          </a:p>
        </p:txBody>
      </p:sp>
    </p:spTree>
    <p:extLst>
      <p:ext uri="{BB962C8B-B14F-4D97-AF65-F5344CB8AC3E}">
        <p14:creationId xmlns:p14="http://schemas.microsoft.com/office/powerpoint/2010/main" val="20678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46535E"/>
                </a:solidFill>
                <a:effectLst/>
                <a:highlight>
                  <a:srgbClr val="FFFFFF"/>
                </a:highlight>
                <a:latin typeface="Helvetica Now Text light"/>
              </a:rPr>
              <a:t>Distrubtuion</a:t>
            </a:r>
            <a:r>
              <a:rPr lang="en-US" b="0" i="0" dirty="0">
                <a:solidFill>
                  <a:srgbClr val="46535E"/>
                </a:solidFill>
                <a:effectLst/>
                <a:highlight>
                  <a:srgbClr val="FFFFFF"/>
                </a:highlight>
                <a:latin typeface="Helvetica Now Text light"/>
              </a:rPr>
              <a:t>- Each province has retained the autonomy to determine how cannabis is bought and sold within its borders, resulting in a patchwork of policies that are subject to frequent change, as well as structural inefficiencies that have added unnecessary complexities to the industry.</a:t>
            </a:r>
            <a:endParaRPr lang="en-US" dirty="0"/>
          </a:p>
        </p:txBody>
      </p:sp>
      <p:sp>
        <p:nvSpPr>
          <p:cNvPr id="4" name="Slide Number Placeholder 3"/>
          <p:cNvSpPr>
            <a:spLocks noGrp="1"/>
          </p:cNvSpPr>
          <p:nvPr>
            <p:ph type="sldNum" sz="quarter" idx="5"/>
          </p:nvPr>
        </p:nvSpPr>
        <p:spPr/>
        <p:txBody>
          <a:bodyPr/>
          <a:lstStyle/>
          <a:p>
            <a:fld id="{0092CEBE-F41B-42CA-B068-56C815D3491E}" type="slidenum">
              <a:rPr lang="en-US" smtClean="0"/>
              <a:t>19</a:t>
            </a:fld>
            <a:endParaRPr lang="en-US"/>
          </a:p>
        </p:txBody>
      </p:sp>
    </p:spTree>
    <p:extLst>
      <p:ext uri="{BB962C8B-B14F-4D97-AF65-F5344CB8AC3E}">
        <p14:creationId xmlns:p14="http://schemas.microsoft.com/office/powerpoint/2010/main" val="367253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171-CB9B-DF45-B176-C5262816A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50356-0740-7C4E-9263-2E87C7ED6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FC2AA-5971-BE45-BC28-EC3D2D38734B}"/>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DD931CD6-4492-904B-9B5D-A49614BEC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F6AE5-0191-4A4A-900E-319B6BA28352}"/>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63930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A96C-9B2F-1744-BA06-769A5DA390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91C920-4732-8D4D-A923-BD59DF6C4A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D6DF8-D55C-2441-BD7E-9FF08E8A9CCD}"/>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41659EB1-5360-054C-9B5A-6EB4E9661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E3C24-F2BC-8042-9937-11BED727D0AD}"/>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304112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866DA-0236-A446-9781-2E876DEEED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2E882-4B2A-134A-A23F-EF7FD5C36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3EC9-188D-F84C-B4FE-753F5F481F12}"/>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F10A6777-4F91-2C42-9763-A88A1C3A5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915F-6354-2C41-B2FC-80BAD1AA9767}"/>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184233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88670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70C1-7821-934F-8ACC-D5B649331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048BD-5AB4-5949-BF43-40321F31A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36821-28FA-CD43-9859-F7FD6FD3532B}"/>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BF0A239D-1E60-A14D-801F-D8267B174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04726-884F-124D-8529-C2F8D2464833}"/>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337896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B9AE-F6FF-8E41-AF85-A1BA86D75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EB9242-B7F8-1943-B026-869DEFEC3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C179F7-9AE3-C14C-9083-1908A8CF20EB}"/>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2D863694-D603-CC49-9389-2E6E4EEE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97ABA-DA8A-244F-837B-DF24E3E0CB66}"/>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379364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3847-7182-0B4A-96E0-BF17612B2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9BD20-16CA-C04B-91AC-AD5768264F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2B4811-7963-7B4E-BCFA-F99CE5C8B2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26CDC-73C3-3844-B0A9-3F5A6636A9FC}"/>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6" name="Footer Placeholder 5">
            <a:extLst>
              <a:ext uri="{FF2B5EF4-FFF2-40B4-BE49-F238E27FC236}">
                <a16:creationId xmlns:a16="http://schemas.microsoft.com/office/drawing/2014/main" id="{D6AFA809-5468-8144-AA71-F5CEC4D84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E0899-D4DA-9E4D-8710-B9323960E866}"/>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41358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3A3A-7915-C34A-9A0F-BA23E9179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C04BA-510A-3840-8715-FDBD21D4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ED5B3-15E1-7F4B-B426-620F8DE78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83C3A-0D76-654C-91D0-91494F819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E33B1-5CC0-DD4F-A509-2C0C3A1BD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19B24-6F9A-9D46-BD57-8D87D4BF6BAE}"/>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8" name="Footer Placeholder 7">
            <a:extLst>
              <a:ext uri="{FF2B5EF4-FFF2-40B4-BE49-F238E27FC236}">
                <a16:creationId xmlns:a16="http://schemas.microsoft.com/office/drawing/2014/main" id="{C274DE58-AA57-8542-97BD-E25B9FD67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46053-DB37-2041-8A3C-C461A529BE8E}"/>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421512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4C0E-514B-A940-A872-D3718F744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58EC5-B049-3245-B87E-F9C2F5B3F700}"/>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4" name="Footer Placeholder 3">
            <a:extLst>
              <a:ext uri="{FF2B5EF4-FFF2-40B4-BE49-F238E27FC236}">
                <a16:creationId xmlns:a16="http://schemas.microsoft.com/office/drawing/2014/main" id="{E2404CE2-A0DE-7847-B5E6-E15A340371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72B92-81FE-2348-AF0A-4BDE8C499ABA}"/>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10513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2FEC2-9A3D-784D-8C69-1142F31DC213}"/>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3" name="Footer Placeholder 2">
            <a:extLst>
              <a:ext uri="{FF2B5EF4-FFF2-40B4-BE49-F238E27FC236}">
                <a16:creationId xmlns:a16="http://schemas.microsoft.com/office/drawing/2014/main" id="{9EAFBE8A-D7D8-4748-B301-FEDBCA958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DE650-B370-A84C-8BE0-3D089B42198D}"/>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41722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29EF-F88A-1E47-9FEA-B17DAD64B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06B69-B044-ED44-B0EB-E68D77F86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259C9B-F6EA-2043-9826-A0994B4E4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D1B9D-5CB7-D44E-935C-BB3CC33BAABA}"/>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6" name="Footer Placeholder 5">
            <a:extLst>
              <a:ext uri="{FF2B5EF4-FFF2-40B4-BE49-F238E27FC236}">
                <a16:creationId xmlns:a16="http://schemas.microsoft.com/office/drawing/2014/main" id="{68A20F9C-21D0-8242-A0FB-D54069CAF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E6181-4F3D-E443-B833-98897398BB1E}"/>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132213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2B16-2549-124A-9348-996E944D0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94F1E6-1436-A948-BB15-32F28517D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785301-6658-C744-A064-E6D98143A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97A7D-1712-B049-8124-8CCF0A45CBC2}"/>
              </a:ext>
            </a:extLst>
          </p:cNvPr>
          <p:cNvSpPr>
            <a:spLocks noGrp="1"/>
          </p:cNvSpPr>
          <p:nvPr>
            <p:ph type="dt" sz="half" idx="10"/>
          </p:nvPr>
        </p:nvSpPr>
        <p:spPr/>
        <p:txBody>
          <a:bodyPr/>
          <a:lstStyle/>
          <a:p>
            <a:fld id="{900195DA-6B7C-6942-AD3F-00674AE7B3C5}" type="datetimeFigureOut">
              <a:rPr lang="en-US" smtClean="0"/>
              <a:t>7/3/24</a:t>
            </a:fld>
            <a:endParaRPr lang="en-US"/>
          </a:p>
        </p:txBody>
      </p:sp>
      <p:sp>
        <p:nvSpPr>
          <p:cNvPr id="6" name="Footer Placeholder 5">
            <a:extLst>
              <a:ext uri="{FF2B5EF4-FFF2-40B4-BE49-F238E27FC236}">
                <a16:creationId xmlns:a16="http://schemas.microsoft.com/office/drawing/2014/main" id="{51EC2073-11AB-F54F-AFCB-A369D4857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2E49D-6883-6A4D-9227-DEC768B81345}"/>
              </a:ext>
            </a:extLst>
          </p:cNvPr>
          <p:cNvSpPr>
            <a:spLocks noGrp="1"/>
          </p:cNvSpPr>
          <p:nvPr>
            <p:ph type="sldNum" sz="quarter" idx="12"/>
          </p:nvPr>
        </p:nvSpPr>
        <p:spPr/>
        <p:txBody>
          <a:bodyPr/>
          <a:lstStyle/>
          <a:p>
            <a:fld id="{68346F15-6C43-BF42-8DAF-75996BDCCD7C}" type="slidenum">
              <a:rPr lang="en-US" smtClean="0"/>
              <a:t>‹#›</a:t>
            </a:fld>
            <a:endParaRPr lang="en-US"/>
          </a:p>
        </p:txBody>
      </p:sp>
    </p:spTree>
    <p:extLst>
      <p:ext uri="{BB962C8B-B14F-4D97-AF65-F5344CB8AC3E}">
        <p14:creationId xmlns:p14="http://schemas.microsoft.com/office/powerpoint/2010/main" val="12247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71780-CE37-AF45-8310-62CDDB104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745517-6822-9146-A6C7-1AB9D69DA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7FCCE-299C-8F4F-A3EA-C7071DD65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195DA-6B7C-6942-AD3F-00674AE7B3C5}" type="datetimeFigureOut">
              <a:rPr lang="en-US" smtClean="0"/>
              <a:t>7/3/24</a:t>
            </a:fld>
            <a:endParaRPr lang="en-US"/>
          </a:p>
        </p:txBody>
      </p:sp>
      <p:sp>
        <p:nvSpPr>
          <p:cNvPr id="5" name="Footer Placeholder 4">
            <a:extLst>
              <a:ext uri="{FF2B5EF4-FFF2-40B4-BE49-F238E27FC236}">
                <a16:creationId xmlns:a16="http://schemas.microsoft.com/office/drawing/2014/main" id="{61A6316E-7A92-3442-8C47-7EC51E71B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EA045-4311-0645-88A8-82EC90836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46F15-6C43-BF42-8DAF-75996BDCCD7C}" type="slidenum">
              <a:rPr lang="en-US" smtClean="0"/>
              <a:t>‹#›</a:t>
            </a:fld>
            <a:endParaRPr lang="en-US"/>
          </a:p>
        </p:txBody>
      </p:sp>
    </p:spTree>
    <p:extLst>
      <p:ext uri="{BB962C8B-B14F-4D97-AF65-F5344CB8AC3E}">
        <p14:creationId xmlns:p14="http://schemas.microsoft.com/office/powerpoint/2010/main" val="426749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1B5C-FFBB-2E4B-8092-E17C83517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BBBF08-D8D8-0F4F-AC3C-BC02F1BA7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87D8F5F-304D-4E41-9499-2A7E278C7B41}"/>
              </a:ext>
            </a:extLst>
          </p:cNvPr>
          <p:cNvSpPr>
            <a:spLocks noGrp="1"/>
          </p:cNvSpPr>
          <p:nvPr>
            <p:ph type="ftr" sz="quarter" idx="3"/>
          </p:nvPr>
        </p:nvSpPr>
        <p:spPr>
          <a:xfrm>
            <a:off x="6094800" y="6242399"/>
            <a:ext cx="48960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venir Black" panose="020B0803020203020204" pitchFamily="34" charset="-78"/>
                <a:cs typeface="Avenir Black" panose="020B0803020203020204" pitchFamily="34" charset="-78"/>
              </a:defRPr>
            </a:lvl1pPr>
            <a:lvl2pPr>
              <a:defRPr sz="1200">
                <a:solidFill>
                  <a:schemeClr val="accent1"/>
                </a:solidFill>
                <a:latin typeface="Avenir Book" panose="02000503020000020003"/>
              </a:defRPr>
            </a:lvl2pPr>
          </a:lstStyle>
          <a:p>
            <a:pPr marL="0" lvl="1" algn="r"/>
            <a:r>
              <a:rPr lang="en-US" dirty="0">
                <a:cs typeface="Avenir Black" panose="020B0803020203020204" pitchFamily="34" charset="-78"/>
              </a:rPr>
              <a:t>CONFIDENTIAL</a:t>
            </a:r>
          </a:p>
        </p:txBody>
      </p:sp>
      <p:sp>
        <p:nvSpPr>
          <p:cNvPr id="5" name="Slide Number Placeholder 4">
            <a:extLst>
              <a:ext uri="{FF2B5EF4-FFF2-40B4-BE49-F238E27FC236}">
                <a16:creationId xmlns:a16="http://schemas.microsoft.com/office/drawing/2014/main" id="{78B178A8-6144-4F56-84F1-5C1754938B8F}"/>
              </a:ext>
            </a:extLst>
          </p:cNvPr>
          <p:cNvSpPr>
            <a:spLocks noGrp="1"/>
          </p:cNvSpPr>
          <p:nvPr>
            <p:ph type="sldNum" sz="quarter" idx="4"/>
          </p:nvPr>
        </p:nvSpPr>
        <p:spPr>
          <a:xfrm>
            <a:off x="10832400" y="6242400"/>
            <a:ext cx="522000" cy="365125"/>
          </a:xfrm>
          <a:prstGeom prst="rect">
            <a:avLst/>
          </a:prstGeom>
        </p:spPr>
        <p:txBody>
          <a:bodyPr vert="horz" lIns="91440" tIns="45720" rIns="91440" bIns="45720" rtlCol="0" anchor="ctr"/>
          <a:lstStyle>
            <a:lvl1pPr algn="r">
              <a:defRPr sz="1200" b="1">
                <a:solidFill>
                  <a:schemeClr val="accent4"/>
                </a:solidFill>
                <a:latin typeface="Avenir Book" panose="02000503020000020003"/>
                <a:cs typeface="Avenir Black" panose="020B0803020203020204" pitchFamily="34" charset="-78"/>
              </a:defRPr>
            </a:lvl1pPr>
          </a:lstStyle>
          <a:p>
            <a:fld id="{0B40B513-BEAB-4F18-8FB4-8DFB47504FE6}" type="slidenum">
              <a:rPr lang="en-CA" smtClean="0"/>
              <a:pPr/>
              <a:t>‹#›</a:t>
            </a:fld>
            <a:endParaRPr lang="en-CA" dirty="0"/>
          </a:p>
        </p:txBody>
      </p:sp>
    </p:spTree>
    <p:extLst>
      <p:ext uri="{BB962C8B-B14F-4D97-AF65-F5344CB8AC3E}">
        <p14:creationId xmlns:p14="http://schemas.microsoft.com/office/powerpoint/2010/main" val="2690152416"/>
      </p:ext>
    </p:extLst>
  </p:cSld>
  <p:clrMap bg1="lt1" tx1="dk1" bg2="lt2" tx2="dk2" accent1="accent1" accent2="accent2" accent3="accent3" accent4="accent4" accent5="accent5" accent6="accent6" hlink="hlink" folHlink="folHlink"/>
  <p:sldLayoutIdLst>
    <p:sldLayoutId id="2147484003" r:id="rId1"/>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venir Book" panose="02000503020000020003"/>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tiff"/><Relationship Id="rId5" Type="http://schemas.openxmlformats.org/officeDocument/2006/relationships/image" Target="../media/image1.emf"/><Relationship Id="rId10" Type="http://schemas.openxmlformats.org/officeDocument/2006/relationships/image" Target="../media/image10.tiff"/><Relationship Id="rId4" Type="http://schemas.microsoft.com/office/2007/relationships/hdphoto" Target="../media/hdphoto1.wdp"/><Relationship Id="rId9"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3DEA6C-FF1E-4A12-8DF3-9A7D165107F6}"/>
              </a:ext>
            </a:extLst>
          </p:cNvPr>
          <p:cNvPicPr>
            <a:picLocks noChangeAspect="1"/>
          </p:cNvPicPr>
          <p:nvPr/>
        </p:nvPicPr>
        <p:blipFill>
          <a:blip r:embed="rId2"/>
          <a:stretch>
            <a:fillRect/>
          </a:stretch>
        </p:blipFill>
        <p:spPr>
          <a:xfrm>
            <a:off x="345688" y="5638077"/>
            <a:ext cx="952090" cy="1003904"/>
          </a:xfrm>
          <a:prstGeom prst="rect">
            <a:avLst/>
          </a:prstGeom>
        </p:spPr>
      </p:pic>
      <p:sp>
        <p:nvSpPr>
          <p:cNvPr id="4" name="Title 3">
            <a:extLst>
              <a:ext uri="{FF2B5EF4-FFF2-40B4-BE49-F238E27FC236}">
                <a16:creationId xmlns:a16="http://schemas.microsoft.com/office/drawing/2014/main" id="{C4C2B484-00AF-4F25-395F-1EEA89C94AE7}"/>
              </a:ext>
            </a:extLst>
          </p:cNvPr>
          <p:cNvSpPr>
            <a:spLocks noGrp="1"/>
          </p:cNvSpPr>
          <p:nvPr>
            <p:ph type="ctrTitle"/>
          </p:nvPr>
        </p:nvSpPr>
        <p:spPr>
          <a:xfrm>
            <a:off x="648929" y="1122363"/>
            <a:ext cx="10923639" cy="5022798"/>
          </a:xfrm>
        </p:spPr>
        <p:txBody>
          <a:bodyPr>
            <a:normAutofit fontScale="90000"/>
          </a:bodyPr>
          <a:lstStyle/>
          <a:p>
            <a:r>
              <a:rPr lang="en-US" sz="6000" dirty="0">
                <a:solidFill>
                  <a:srgbClr val="B60017"/>
                </a:solidFill>
                <a:latin typeface="Avenir Book" panose="02000503020000020003"/>
                <a:ea typeface="Baskerville" panose="02020502070401020303" pitchFamily="18" charset="0"/>
              </a:rPr>
              <a:t>Preparing The Legal &amp; Regulatory Path to Legalized Cannabis Traceability </a:t>
            </a:r>
            <a:br>
              <a:rPr lang="en-US" sz="6000" dirty="0">
                <a:solidFill>
                  <a:srgbClr val="B60017"/>
                </a:solidFill>
                <a:latin typeface="Avenir Book" panose="02000503020000020003"/>
                <a:ea typeface="Baskerville" panose="02020502070401020303" pitchFamily="18" charset="0"/>
              </a:rPr>
            </a:br>
            <a:br>
              <a:rPr lang="en-US" sz="6000" dirty="0">
                <a:solidFill>
                  <a:srgbClr val="B60017"/>
                </a:solidFill>
                <a:latin typeface="Avenir Book" panose="02000503020000020003"/>
                <a:ea typeface="Baskerville" panose="02020502070401020303" pitchFamily="18" charset="0"/>
              </a:rPr>
            </a:br>
            <a:r>
              <a:rPr lang="en-US" sz="3600" dirty="0">
                <a:solidFill>
                  <a:srgbClr val="B60017"/>
                </a:solidFill>
                <a:latin typeface="Avenir Book" panose="02000503020000020003"/>
                <a:ea typeface="Baskerville" panose="02020502070401020303" pitchFamily="18" charset="0"/>
              </a:rPr>
              <a:t>Spencer Mandy</a:t>
            </a:r>
            <a:br>
              <a:rPr lang="en-US" sz="3600" dirty="0">
                <a:solidFill>
                  <a:srgbClr val="B60017"/>
                </a:solidFill>
                <a:latin typeface="Avenir Book" panose="02000503020000020003"/>
                <a:ea typeface="Baskerville" panose="02020502070401020303" pitchFamily="18" charset="0"/>
              </a:rPr>
            </a:br>
            <a:r>
              <a:rPr lang="en-US" sz="3600">
                <a:solidFill>
                  <a:srgbClr val="B60017"/>
                </a:solidFill>
                <a:latin typeface="Avenir Book" panose="02000503020000020003"/>
                <a:ea typeface="Baskerville" panose="02020502070401020303" pitchFamily="18" charset="0"/>
              </a:rPr>
              <a:t>Vice President</a:t>
            </a:r>
            <a:br>
              <a:rPr lang="en-US" sz="3600">
                <a:solidFill>
                  <a:srgbClr val="B60017"/>
                </a:solidFill>
                <a:latin typeface="Avenir Book" panose="02000503020000020003"/>
                <a:ea typeface="Baskerville" panose="02020502070401020303" pitchFamily="18" charset="0"/>
              </a:rPr>
            </a:br>
            <a:r>
              <a:rPr lang="en-US" sz="3600">
                <a:solidFill>
                  <a:srgbClr val="B60017"/>
                </a:solidFill>
                <a:latin typeface="Avenir Book" panose="02000503020000020003"/>
                <a:ea typeface="Baskerville" panose="02020502070401020303" pitchFamily="18" charset="0"/>
              </a:rPr>
              <a:t>Currency </a:t>
            </a:r>
            <a:r>
              <a:rPr lang="en-US" sz="3600" dirty="0">
                <a:solidFill>
                  <a:srgbClr val="B60017"/>
                </a:solidFill>
                <a:latin typeface="Avenir Book" panose="02000503020000020003"/>
                <a:ea typeface="Baskerville" panose="02020502070401020303" pitchFamily="18" charset="0"/>
              </a:rPr>
              <a:t>&amp; Excise Control</a:t>
            </a:r>
            <a:br>
              <a:rPr lang="en-US" sz="6000" dirty="0">
                <a:solidFill>
                  <a:srgbClr val="B60017"/>
                </a:solidFill>
                <a:latin typeface="Avenir Book" panose="02000503020000020003"/>
                <a:ea typeface="Baskerville" panose="02020502070401020303" pitchFamily="18" charset="0"/>
              </a:rPr>
            </a:br>
            <a:br>
              <a:rPr lang="en-US" sz="6000" dirty="0">
                <a:solidFill>
                  <a:srgbClr val="B60017"/>
                </a:solidFill>
                <a:latin typeface="Avenir Book" panose="02000503020000020003"/>
                <a:ea typeface="Baskerville" panose="02020502070401020303" pitchFamily="18" charset="0"/>
              </a:rPr>
            </a:br>
            <a:endParaRPr lang="en-US" dirty="0"/>
          </a:p>
        </p:txBody>
      </p:sp>
      <p:pic>
        <p:nvPicPr>
          <p:cNvPr id="8" name="Graphic 7">
            <a:extLst>
              <a:ext uri="{FF2B5EF4-FFF2-40B4-BE49-F238E27FC236}">
                <a16:creationId xmlns:a16="http://schemas.microsoft.com/office/drawing/2014/main" id="{167E590B-BF2A-89F6-A833-64FCE8798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287" y="4851281"/>
            <a:ext cx="1724025" cy="1790700"/>
          </a:xfrm>
          <a:prstGeom prst="rect">
            <a:avLst/>
          </a:prstGeom>
        </p:spPr>
      </p:pic>
    </p:spTree>
    <p:extLst>
      <p:ext uri="{BB962C8B-B14F-4D97-AF65-F5344CB8AC3E}">
        <p14:creationId xmlns:p14="http://schemas.microsoft.com/office/powerpoint/2010/main" val="117107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873016"/>
            <a:ext cx="9201555" cy="4616648"/>
          </a:xfrm>
          <a:prstGeom prst="rect">
            <a:avLst/>
          </a:prstGeom>
        </p:spPr>
        <p:txBody>
          <a:bodyPr wrap="square">
            <a:spAutoFit/>
          </a:bodyPr>
          <a:lstStyle/>
          <a:p>
            <a:pPr algn="l"/>
            <a:r>
              <a:rPr lang="en-CA" sz="2400" b="1" dirty="0">
                <a:solidFill>
                  <a:srgbClr val="333333"/>
                </a:solidFill>
                <a:latin typeface="Avenir Book" panose="02000503020000020003"/>
              </a:rPr>
              <a:t>The Result</a:t>
            </a:r>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r>
              <a:rPr lang="en-US" sz="2000" i="0" dirty="0">
                <a:solidFill>
                  <a:srgbClr val="333333"/>
                </a:solidFill>
                <a:effectLst/>
                <a:latin typeface="Avenir Book" panose="02000503020000020003"/>
              </a:rPr>
              <a:t>In April of 2017 Canada introduced </a:t>
            </a:r>
            <a:r>
              <a:rPr lang="en-US" sz="2000" b="1" i="1" dirty="0">
                <a:solidFill>
                  <a:srgbClr val="333333"/>
                </a:solidFill>
                <a:effectLst/>
                <a:latin typeface="Avenir Book" panose="02000503020000020003"/>
              </a:rPr>
              <a:t>Bill C-45 </a:t>
            </a:r>
            <a:r>
              <a:rPr lang="en-US" sz="2000" i="0" dirty="0">
                <a:solidFill>
                  <a:srgbClr val="333333"/>
                </a:solidFill>
                <a:effectLst/>
                <a:latin typeface="Avenir Book" panose="02000503020000020003"/>
              </a:rPr>
              <a:t>– </a:t>
            </a:r>
            <a:r>
              <a:rPr lang="en-US" sz="2000" b="1" i="1" dirty="0">
                <a:solidFill>
                  <a:srgbClr val="333333"/>
                </a:solidFill>
                <a:effectLst/>
                <a:latin typeface="Avenir Book" panose="02000503020000020003"/>
              </a:rPr>
              <a:t>THE CANNABIS ACT </a:t>
            </a:r>
            <a:r>
              <a:rPr lang="en-US" sz="2000" dirty="0">
                <a:solidFill>
                  <a:srgbClr val="333333"/>
                </a:solidFill>
                <a:effectLst/>
                <a:latin typeface="Avenir Book" panose="02000503020000020003"/>
              </a:rPr>
              <a:t>with the overarching mission to:</a:t>
            </a:r>
          </a:p>
          <a:p>
            <a:pPr algn="l"/>
            <a:endParaRPr lang="en-US" sz="2000" b="1" i="1" dirty="0">
              <a:solidFill>
                <a:srgbClr val="333333"/>
              </a:solidFill>
              <a:latin typeface="Avenir Book" panose="02000503020000020003"/>
            </a:endParaRPr>
          </a:p>
          <a:p>
            <a:pPr marL="457200" indent="-457200" algn="l">
              <a:buAutoNum type="arabicPeriod"/>
            </a:pPr>
            <a:r>
              <a:rPr lang="en-US" sz="2400" b="1" i="1" dirty="0">
                <a:solidFill>
                  <a:srgbClr val="B60017"/>
                </a:solidFill>
                <a:effectLst/>
                <a:latin typeface="Avenir Book" panose="02000503020000020003"/>
              </a:rPr>
              <a:t>Protect the health and safety of </a:t>
            </a:r>
            <a:r>
              <a:rPr lang="en-US" sz="2400" b="1" i="1" dirty="0">
                <a:solidFill>
                  <a:srgbClr val="B60017"/>
                </a:solidFill>
                <a:latin typeface="Avenir Book" panose="02000503020000020003"/>
              </a:rPr>
              <a:t>C</a:t>
            </a:r>
            <a:r>
              <a:rPr lang="en-US" sz="2400" b="1" i="1" dirty="0">
                <a:solidFill>
                  <a:srgbClr val="B60017"/>
                </a:solidFill>
                <a:effectLst/>
                <a:latin typeface="Avenir Book" panose="02000503020000020003"/>
              </a:rPr>
              <a:t>anadians</a:t>
            </a:r>
          </a:p>
          <a:p>
            <a:pPr marL="457200" indent="-457200" algn="l">
              <a:buAutoNum type="arabicPeriod"/>
            </a:pPr>
            <a:r>
              <a:rPr lang="en-US" sz="2400" b="1" i="1" dirty="0">
                <a:solidFill>
                  <a:srgbClr val="B60017"/>
                </a:solidFill>
                <a:effectLst/>
                <a:latin typeface="Avenir Book" panose="02000503020000020003"/>
              </a:rPr>
              <a:t>Keep cannabis out of the hands of children and youth</a:t>
            </a:r>
          </a:p>
          <a:p>
            <a:pPr marL="457200" indent="-457200" algn="l">
              <a:buAutoNum type="arabicPeriod"/>
            </a:pPr>
            <a:r>
              <a:rPr lang="en-US" sz="2400" b="1" i="1" dirty="0">
                <a:solidFill>
                  <a:srgbClr val="B60017"/>
                </a:solidFill>
                <a:latin typeface="Avenir Book" panose="02000503020000020003"/>
              </a:rPr>
              <a:t>Keep profits out of the hands of criminals and organized crime</a:t>
            </a:r>
          </a:p>
          <a:p>
            <a:pPr algn="l"/>
            <a:endParaRPr lang="en-US" sz="2000" b="1" i="1" dirty="0">
              <a:solidFill>
                <a:srgbClr val="333333"/>
              </a:solidFill>
              <a:latin typeface="Avenir Book" panose="02000503020000020003"/>
            </a:endParaRPr>
          </a:p>
          <a:p>
            <a:pPr algn="l"/>
            <a:endParaRPr lang="en-US" sz="2000" b="1" i="1" dirty="0">
              <a:solidFill>
                <a:srgbClr val="333333"/>
              </a:solidFill>
              <a:latin typeface="Avenir Book" panose="02000503020000020003"/>
            </a:endParaRPr>
          </a:p>
          <a:p>
            <a:pPr algn="l"/>
            <a:r>
              <a:rPr lang="en-US" sz="2000" b="1" dirty="0">
                <a:solidFill>
                  <a:srgbClr val="333333"/>
                </a:solidFill>
                <a:latin typeface="Avenir Book" panose="02000503020000020003"/>
              </a:rPr>
              <a:t>Bill C-45 received Royal Assent in June of 2018</a:t>
            </a:r>
          </a:p>
          <a:p>
            <a:pPr algn="l"/>
            <a:endParaRPr lang="en-US" sz="2000" b="1" dirty="0">
              <a:solidFill>
                <a:srgbClr val="333333"/>
              </a:solidFill>
              <a:latin typeface="Avenir Book" panose="02000503020000020003"/>
            </a:endParaRPr>
          </a:p>
          <a:p>
            <a:pPr algn="l"/>
            <a:r>
              <a:rPr lang="en-US" sz="2000" b="1" dirty="0">
                <a:solidFill>
                  <a:srgbClr val="333333"/>
                </a:solidFill>
                <a:latin typeface="Avenir Book" panose="02000503020000020003"/>
              </a:rPr>
              <a:t>The Cannabis Act and its regulations came into force October 17</a:t>
            </a:r>
            <a:r>
              <a:rPr lang="en-US" sz="2000" b="1" baseline="30000" dirty="0">
                <a:solidFill>
                  <a:srgbClr val="333333"/>
                </a:solidFill>
                <a:latin typeface="Avenir Book" panose="02000503020000020003"/>
              </a:rPr>
              <a:t>th</a:t>
            </a:r>
            <a:r>
              <a:rPr lang="en-US" sz="2000" b="1" dirty="0">
                <a:solidFill>
                  <a:srgbClr val="333333"/>
                </a:solidFill>
                <a:latin typeface="Avenir Book" panose="02000503020000020003"/>
              </a:rPr>
              <a:t>, 2018</a:t>
            </a:r>
          </a:p>
          <a:p>
            <a:pPr algn="l"/>
            <a:endParaRPr lang="en-US" sz="2000" dirty="0">
              <a:solidFill>
                <a:srgbClr val="333333"/>
              </a:solidFill>
              <a:latin typeface="Avenir Book" panose="02000503020000020003"/>
            </a:endParaRPr>
          </a:p>
        </p:txBody>
      </p:sp>
      <p:pic>
        <p:nvPicPr>
          <p:cNvPr id="5" name="Picture 4">
            <a:extLst>
              <a:ext uri="{FF2B5EF4-FFF2-40B4-BE49-F238E27FC236}">
                <a16:creationId xmlns:a16="http://schemas.microsoft.com/office/drawing/2014/main" id="{F90CA47D-39DE-6DEB-3FE9-25EDCC997FBB}"/>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9C47582F-7386-BD88-AA93-678EBDC0A2D7}"/>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844076-2F28-F1D1-3125-1BCE6CBF7FFD}"/>
              </a:ext>
            </a:extLst>
          </p:cNvPr>
          <p:cNvPicPr>
            <a:picLocks noChangeAspect="1"/>
          </p:cNvPicPr>
          <p:nvPr/>
        </p:nvPicPr>
        <p:blipFill>
          <a:blip r:embed="rId2"/>
          <a:stretch>
            <a:fillRect/>
          </a:stretch>
        </p:blipFill>
        <p:spPr>
          <a:xfrm>
            <a:off x="345688" y="5638077"/>
            <a:ext cx="952090" cy="1003904"/>
          </a:xfrm>
          <a:prstGeom prst="rect">
            <a:avLst/>
          </a:prstGeom>
        </p:spPr>
      </p:pic>
      <p:sp>
        <p:nvSpPr>
          <p:cNvPr id="4" name="Title 1">
            <a:extLst>
              <a:ext uri="{FF2B5EF4-FFF2-40B4-BE49-F238E27FC236}">
                <a16:creationId xmlns:a16="http://schemas.microsoft.com/office/drawing/2014/main" id="{B85F7D6D-9E97-48C8-FA67-96A3041B0268}"/>
              </a:ext>
            </a:extLst>
          </p:cNvPr>
          <p:cNvSpPr txBox="1">
            <a:spLocks/>
          </p:cNvSpPr>
          <p:nvPr/>
        </p:nvSpPr>
        <p:spPr>
          <a:xfrm>
            <a:off x="2007219" y="90872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Bill C-45 ~ The Cannabis Act</a:t>
            </a:r>
            <a:endParaRPr lang="en-US" sz="4000" dirty="0">
              <a:solidFill>
                <a:srgbClr val="B60017"/>
              </a:solidFill>
              <a:latin typeface="Avenir Book" panose="02000503020000020003"/>
              <a:ea typeface="Baskerville" panose="02020502070401020303" pitchFamily="18" charset="0"/>
            </a:endParaRPr>
          </a:p>
        </p:txBody>
      </p:sp>
      <p:sp>
        <p:nvSpPr>
          <p:cNvPr id="11" name="TextBox 10">
            <a:extLst>
              <a:ext uri="{FF2B5EF4-FFF2-40B4-BE49-F238E27FC236}">
                <a16:creationId xmlns:a16="http://schemas.microsoft.com/office/drawing/2014/main" id="{842E3FE8-C5F4-FF95-3442-05AC9A0DFEB9}"/>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353178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1769715" y="145189"/>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Bill C-45 ~ The Cannabis Act</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1835280" y="1576031"/>
            <a:ext cx="9201555" cy="5355312"/>
          </a:xfrm>
          <a:prstGeom prst="rect">
            <a:avLst/>
          </a:prstGeom>
        </p:spPr>
        <p:txBody>
          <a:bodyPr wrap="square">
            <a:spAutoFit/>
          </a:bodyPr>
          <a:lstStyle/>
          <a:p>
            <a:pPr algn="l"/>
            <a:r>
              <a:rPr lang="en-CA" sz="2400" b="1" dirty="0">
                <a:solidFill>
                  <a:srgbClr val="333333"/>
                </a:solidFill>
                <a:latin typeface="Avenir Book" panose="02000503020000020003"/>
              </a:rPr>
              <a:t>First Steps in Regulation</a:t>
            </a:r>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r>
              <a:rPr lang="en-US" sz="2000" b="1" dirty="0">
                <a:solidFill>
                  <a:srgbClr val="333333"/>
                </a:solidFill>
                <a:latin typeface="Avenir Book" panose="02000503020000020003"/>
              </a:rPr>
              <a:t>Initially the Cannabis Act addressed areas including:</a:t>
            </a:r>
          </a:p>
          <a:p>
            <a:pPr algn="l"/>
            <a:endParaRPr lang="en-US" sz="2000" dirty="0">
              <a:solidFill>
                <a:srgbClr val="333333"/>
              </a:solidFill>
              <a:latin typeface="Avenir Book" panose="02000503020000020003"/>
            </a:endParaRPr>
          </a:p>
          <a:p>
            <a:pPr marL="342900" indent="-342900">
              <a:buFont typeface="Arial" panose="020B0604020202020204" pitchFamily="34" charset="0"/>
              <a:buChar char="•"/>
            </a:pPr>
            <a:r>
              <a:rPr lang="en-US" sz="2000" dirty="0">
                <a:solidFill>
                  <a:srgbClr val="333333"/>
                </a:solidFill>
                <a:latin typeface="Avenir Book" panose="02000503020000020003"/>
              </a:rPr>
              <a:t>Set Federal </a:t>
            </a:r>
            <a:r>
              <a:rPr lang="en-US" sz="2000" b="1" dirty="0">
                <a:solidFill>
                  <a:srgbClr val="333333"/>
                </a:solidFill>
                <a:latin typeface="Avenir Book" panose="02000503020000020003"/>
              </a:rPr>
              <a:t>minimum age </a:t>
            </a:r>
            <a:r>
              <a:rPr lang="en-US" sz="2000" dirty="0">
                <a:solidFill>
                  <a:srgbClr val="333333"/>
                </a:solidFill>
                <a:latin typeface="Avenir Book" panose="02000503020000020003"/>
              </a:rPr>
              <a:t>requirement at 18</a:t>
            </a:r>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dirty="0">
                <a:solidFill>
                  <a:srgbClr val="333333"/>
                </a:solidFill>
                <a:effectLst/>
                <a:latin typeface="Avenir Book" panose="02000503020000020003"/>
              </a:rPr>
              <a:t>Prohibiting products that are </a:t>
            </a:r>
            <a:r>
              <a:rPr lang="en-US" sz="2000" b="1" dirty="0">
                <a:solidFill>
                  <a:srgbClr val="333333"/>
                </a:solidFill>
                <a:effectLst/>
                <a:latin typeface="Avenir Book" panose="02000503020000020003"/>
              </a:rPr>
              <a:t>appealing to youth</a:t>
            </a:r>
          </a:p>
          <a:p>
            <a:pPr marL="342900" indent="-342900" algn="l">
              <a:buFont typeface="Arial" panose="020B0604020202020204" pitchFamily="34" charset="0"/>
              <a:buChar char="•"/>
            </a:pPr>
            <a:r>
              <a:rPr lang="en-US" sz="2000" b="1" dirty="0">
                <a:solidFill>
                  <a:srgbClr val="333333"/>
                </a:solidFill>
                <a:latin typeface="Avenir Book" panose="02000503020000020003"/>
              </a:rPr>
              <a:t>Legal sales were only permitted for certain products</a:t>
            </a:r>
          </a:p>
          <a:p>
            <a:pPr marL="800100" lvl="1" indent="-342900">
              <a:buFont typeface="Arial" panose="020B0604020202020204" pitchFamily="34" charset="0"/>
              <a:buChar char="•"/>
            </a:pPr>
            <a:r>
              <a:rPr lang="en-US" sz="2000" dirty="0">
                <a:solidFill>
                  <a:srgbClr val="333333"/>
                </a:solidFill>
                <a:latin typeface="Avenir Book" panose="02000503020000020003"/>
              </a:rPr>
              <a:t>Dried Cannabis, Fresh Cannabis, Cannabis Oil, Cannabis Plants and Seeds</a:t>
            </a:r>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dirty="0">
                <a:solidFill>
                  <a:srgbClr val="333333"/>
                </a:solidFill>
                <a:latin typeface="Avenir Book" panose="02000503020000020003"/>
              </a:rPr>
              <a:t>Setting out </a:t>
            </a:r>
            <a:r>
              <a:rPr lang="en-US" sz="2000" b="1" dirty="0">
                <a:solidFill>
                  <a:srgbClr val="333333"/>
                </a:solidFill>
                <a:latin typeface="Avenir Book" panose="02000503020000020003"/>
              </a:rPr>
              <a:t>strict guidelines for packaging or labelling</a:t>
            </a:r>
          </a:p>
          <a:p>
            <a:pPr marL="342900" indent="-342900" algn="l">
              <a:buFont typeface="Arial" panose="020B0604020202020204" pitchFamily="34" charset="0"/>
              <a:buChar char="•"/>
            </a:pPr>
            <a:r>
              <a:rPr lang="en-US" sz="2000" dirty="0">
                <a:solidFill>
                  <a:srgbClr val="333333"/>
                </a:solidFill>
                <a:latin typeface="Avenir Book" panose="02000503020000020003"/>
              </a:rPr>
              <a:t>Strict regulations on </a:t>
            </a:r>
            <a:r>
              <a:rPr lang="en-US" sz="2000" b="1" dirty="0">
                <a:solidFill>
                  <a:srgbClr val="333333"/>
                </a:solidFill>
                <a:latin typeface="Avenir Book" panose="02000503020000020003"/>
              </a:rPr>
              <a:t>Promotion and Marketing</a:t>
            </a:r>
          </a:p>
          <a:p>
            <a:pPr marL="342900" indent="-342900" algn="l">
              <a:buFont typeface="Arial" panose="020B0604020202020204" pitchFamily="34" charset="0"/>
              <a:buChar char="•"/>
            </a:pPr>
            <a:r>
              <a:rPr lang="en-US" sz="2000" dirty="0">
                <a:solidFill>
                  <a:srgbClr val="333333"/>
                </a:solidFill>
                <a:latin typeface="Avenir Book" panose="02000503020000020003"/>
              </a:rPr>
              <a:t>Strict standardization on </a:t>
            </a:r>
            <a:r>
              <a:rPr lang="en-US" sz="2000" b="1" dirty="0">
                <a:solidFill>
                  <a:srgbClr val="333333"/>
                </a:solidFill>
                <a:latin typeface="Avenir Book" panose="02000503020000020003"/>
              </a:rPr>
              <a:t>serving sizes and potency</a:t>
            </a:r>
          </a:p>
          <a:p>
            <a:pPr marL="342900" indent="-342900" algn="l">
              <a:buFont typeface="Arial" panose="020B0604020202020204" pitchFamily="34" charset="0"/>
              <a:buChar char="•"/>
            </a:pPr>
            <a:r>
              <a:rPr lang="en-US" sz="2000" dirty="0">
                <a:solidFill>
                  <a:srgbClr val="333333"/>
                </a:solidFill>
                <a:latin typeface="Avenir Book" panose="02000503020000020003"/>
              </a:rPr>
              <a:t>Laid out </a:t>
            </a:r>
            <a:r>
              <a:rPr lang="en-US" sz="2000" b="1" dirty="0">
                <a:solidFill>
                  <a:srgbClr val="333333"/>
                </a:solidFill>
                <a:latin typeface="Avenir Book" panose="02000503020000020003"/>
              </a:rPr>
              <a:t>industry wide standards for production and cultivation </a:t>
            </a:r>
          </a:p>
          <a:p>
            <a:pPr marL="342900" indent="-342900" algn="l">
              <a:buFont typeface="Arial" panose="020B0604020202020204" pitchFamily="34" charset="0"/>
              <a:buChar char="•"/>
            </a:pPr>
            <a:r>
              <a:rPr lang="en-US" sz="2000" dirty="0">
                <a:solidFill>
                  <a:srgbClr val="333333"/>
                </a:solidFill>
                <a:latin typeface="Avenir Book" panose="02000503020000020003"/>
              </a:rPr>
              <a:t>Set </a:t>
            </a:r>
            <a:r>
              <a:rPr lang="en-US" sz="2000" b="1" dirty="0">
                <a:solidFill>
                  <a:srgbClr val="333333"/>
                </a:solidFill>
                <a:latin typeface="Avenir Book" panose="02000503020000020003"/>
              </a:rPr>
              <a:t>personal possession limits </a:t>
            </a:r>
            <a:r>
              <a:rPr lang="en-US" sz="2000" dirty="0">
                <a:solidFill>
                  <a:srgbClr val="333333"/>
                </a:solidFill>
                <a:latin typeface="Avenir Book" panose="02000503020000020003"/>
              </a:rPr>
              <a:t>(30 grams)</a:t>
            </a:r>
          </a:p>
          <a:p>
            <a:pPr marL="342900" indent="-342900" algn="l">
              <a:buFont typeface="Arial" panose="020B0604020202020204" pitchFamily="34" charset="0"/>
              <a:buChar char="•"/>
            </a:pPr>
            <a:r>
              <a:rPr lang="en-US" sz="2000" dirty="0">
                <a:solidFill>
                  <a:srgbClr val="333333"/>
                </a:solidFill>
                <a:latin typeface="Avenir Book" panose="02000503020000020003"/>
              </a:rPr>
              <a:t>Set </a:t>
            </a:r>
            <a:r>
              <a:rPr lang="en-US" sz="2000" b="1" dirty="0">
                <a:solidFill>
                  <a:srgbClr val="333333"/>
                </a:solidFill>
                <a:latin typeface="Avenir Book" panose="02000503020000020003"/>
              </a:rPr>
              <a:t>limits for at home growth </a:t>
            </a:r>
            <a:r>
              <a:rPr lang="en-US" sz="2000" dirty="0">
                <a:solidFill>
                  <a:srgbClr val="333333"/>
                </a:solidFill>
                <a:latin typeface="Avenir Book" panose="02000503020000020003"/>
              </a:rPr>
              <a:t>(4 plants per household)</a:t>
            </a:r>
          </a:p>
          <a:p>
            <a:pPr algn="l"/>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endParaRPr lang="en-US" sz="200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p:txBody>
      </p:sp>
      <p:pic>
        <p:nvPicPr>
          <p:cNvPr id="5" name="Picture 4">
            <a:extLst>
              <a:ext uri="{FF2B5EF4-FFF2-40B4-BE49-F238E27FC236}">
                <a16:creationId xmlns:a16="http://schemas.microsoft.com/office/drawing/2014/main" id="{C6730AB6-9C80-892E-1535-6ED3D14B7266}"/>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DC3A0877-D97C-B5C3-FB11-872B38732863}"/>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31B896-A02A-B59A-3F5C-95B1FDD249AF}"/>
              </a:ext>
            </a:extLst>
          </p:cNvPr>
          <p:cNvPicPr>
            <a:picLocks noChangeAspect="1"/>
          </p:cNvPicPr>
          <p:nvPr/>
        </p:nvPicPr>
        <p:blipFill>
          <a:blip r:embed="rId2"/>
          <a:stretch>
            <a:fillRect/>
          </a:stretch>
        </p:blipFill>
        <p:spPr>
          <a:xfrm>
            <a:off x="345688" y="5638077"/>
            <a:ext cx="952090" cy="1003904"/>
          </a:xfrm>
          <a:prstGeom prst="rect">
            <a:avLst/>
          </a:prstGeom>
        </p:spPr>
      </p:pic>
      <p:sp>
        <p:nvSpPr>
          <p:cNvPr id="4" name="Rectangle 3">
            <a:extLst>
              <a:ext uri="{FF2B5EF4-FFF2-40B4-BE49-F238E27FC236}">
                <a16:creationId xmlns:a16="http://schemas.microsoft.com/office/drawing/2014/main" id="{E783CB77-1266-B0A8-4D38-AAE7D586379B}"/>
              </a:ext>
            </a:extLst>
          </p:cNvPr>
          <p:cNvSpPr/>
          <p:nvPr/>
        </p:nvSpPr>
        <p:spPr>
          <a:xfrm>
            <a:off x="8330872" y="145189"/>
            <a:ext cx="3725077" cy="3165987"/>
          </a:xfrm>
          <a:prstGeom prst="rect">
            <a:avLst/>
          </a:prstGeom>
          <a:solidFill>
            <a:schemeClr val="bg1">
              <a:lumMod val="85000"/>
            </a:schemeClr>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of the things we have learned, from states like Washington and Colorado is take your time because it’s much harder to pull something back than it is to perhaps be a little bit more restrictive out of the box and then, as you learn, you maybe loosen things up a bit,”</a:t>
            </a:r>
          </a:p>
          <a:p>
            <a:pPr algn="ct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dirty="0">
                <a:solidFill>
                  <a:schemeClr val="tx1"/>
                </a:solidFill>
                <a:latin typeface="Calibri" panose="020F0502020204030204" pitchFamily="34" charset="0"/>
                <a:cs typeface="Times New Roman" panose="02020603050405020304" pitchFamily="18" charset="0"/>
              </a:rPr>
              <a:t>- Task Force Chair, Anne McLellan</a:t>
            </a:r>
            <a:endParaRPr lang="en-US" dirty="0">
              <a:solidFill>
                <a:schemeClr val="tx1"/>
              </a:solidFill>
            </a:endParaRPr>
          </a:p>
        </p:txBody>
      </p:sp>
      <p:sp>
        <p:nvSpPr>
          <p:cNvPr id="12" name="TextBox 11">
            <a:extLst>
              <a:ext uri="{FF2B5EF4-FFF2-40B4-BE49-F238E27FC236}">
                <a16:creationId xmlns:a16="http://schemas.microsoft.com/office/drawing/2014/main" id="{478CF6F0-6FC8-345B-65C9-D3D4DC33D115}"/>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292961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873016"/>
            <a:ext cx="9201555" cy="4770537"/>
          </a:xfrm>
          <a:prstGeom prst="rect">
            <a:avLst/>
          </a:prstGeom>
        </p:spPr>
        <p:txBody>
          <a:bodyPr wrap="square">
            <a:spAutoFit/>
          </a:bodyPr>
          <a:lstStyle/>
          <a:p>
            <a:pPr algn="l"/>
            <a:r>
              <a:rPr lang="en-US" sz="2400" b="1">
                <a:solidFill>
                  <a:srgbClr val="333333"/>
                </a:solidFill>
                <a:effectLst/>
                <a:latin typeface="Avenir Book" panose="02000503020000020003"/>
              </a:rPr>
              <a:t>Language </a:t>
            </a:r>
            <a:r>
              <a:rPr lang="en-US" sz="2400" b="1" dirty="0">
                <a:solidFill>
                  <a:srgbClr val="333333"/>
                </a:solidFill>
                <a:effectLst/>
                <a:latin typeface="Avenir Book" panose="02000503020000020003"/>
              </a:rPr>
              <a:t>Shift Between </a:t>
            </a:r>
            <a:r>
              <a:rPr lang="en-US" sz="2400" b="1" i="1" dirty="0">
                <a:solidFill>
                  <a:srgbClr val="333333"/>
                </a:solidFill>
                <a:effectLst/>
                <a:latin typeface="Avenir Book" panose="02000503020000020003"/>
              </a:rPr>
              <a:t>Criminal Code</a:t>
            </a:r>
            <a:r>
              <a:rPr lang="en-US" sz="2400" b="1" i="0" dirty="0">
                <a:solidFill>
                  <a:srgbClr val="333333"/>
                </a:solidFill>
                <a:effectLst/>
                <a:latin typeface="Avenir Book" panose="02000503020000020003"/>
              </a:rPr>
              <a:t> to </a:t>
            </a:r>
            <a:r>
              <a:rPr lang="en-US" sz="2400" b="1" i="1" dirty="0">
                <a:solidFill>
                  <a:srgbClr val="333333"/>
                </a:solidFill>
                <a:effectLst/>
                <a:latin typeface="Avenir Book" panose="02000503020000020003"/>
              </a:rPr>
              <a:t>Act &amp; Regulation</a:t>
            </a:r>
            <a:r>
              <a:rPr lang="en-US" sz="2400" b="1" i="0" dirty="0">
                <a:solidFill>
                  <a:srgbClr val="333333"/>
                </a:solidFill>
                <a:effectLst/>
                <a:latin typeface="Avenir Book" panose="02000503020000020003"/>
              </a:rPr>
              <a:t> </a:t>
            </a: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a:p>
            <a:pPr algn="l"/>
            <a:endParaRPr lang="en-US" sz="2000" b="0" i="0" dirty="0">
              <a:solidFill>
                <a:srgbClr val="333333"/>
              </a:solidFill>
              <a:effectLst/>
              <a:latin typeface="Avenir Book" panose="02000503020000020003"/>
            </a:endParaRPr>
          </a:p>
          <a:p>
            <a:pPr algn="l"/>
            <a:endParaRPr lang="en-US" sz="2000" b="0" i="0" dirty="0">
              <a:solidFill>
                <a:srgbClr val="333333"/>
              </a:solidFill>
              <a:effectLst/>
              <a:latin typeface="Avenir Book" panose="02000503020000020003"/>
            </a:endParaRPr>
          </a:p>
        </p:txBody>
      </p:sp>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4" name="Title 1">
            <a:extLst>
              <a:ext uri="{FF2B5EF4-FFF2-40B4-BE49-F238E27FC236}">
                <a16:creationId xmlns:a16="http://schemas.microsoft.com/office/drawing/2014/main" id="{38407B25-476D-A0C7-766B-0A239F05AA6B}"/>
              </a:ext>
            </a:extLst>
          </p:cNvPr>
          <p:cNvSpPr txBox="1">
            <a:spLocks/>
          </p:cNvSpPr>
          <p:nvPr/>
        </p:nvSpPr>
        <p:spPr>
          <a:xfrm>
            <a:off x="2007219" y="603921"/>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Bill C-45 ~ The Cannabis Act</a:t>
            </a:r>
            <a:endParaRPr lang="en-US" sz="4000" dirty="0">
              <a:solidFill>
                <a:srgbClr val="B60017"/>
              </a:solidFill>
              <a:latin typeface="Avenir Book" panose="02000503020000020003"/>
              <a:ea typeface="Baskerville" panose="02020502070401020303" pitchFamily="18" charset="0"/>
            </a:endParaRPr>
          </a:p>
        </p:txBody>
      </p:sp>
      <p:sp>
        <p:nvSpPr>
          <p:cNvPr id="8" name="Rectangle 7">
            <a:extLst>
              <a:ext uri="{FF2B5EF4-FFF2-40B4-BE49-F238E27FC236}">
                <a16:creationId xmlns:a16="http://schemas.microsoft.com/office/drawing/2014/main" id="{E7A92B38-C68C-898E-BCEC-0C1F3407C320}"/>
              </a:ext>
            </a:extLst>
          </p:cNvPr>
          <p:cNvSpPr/>
          <p:nvPr/>
        </p:nvSpPr>
        <p:spPr>
          <a:xfrm>
            <a:off x="2242410" y="2585884"/>
            <a:ext cx="4447067" cy="3942735"/>
          </a:xfrm>
          <a:prstGeom prst="rect">
            <a:avLst/>
          </a:prstGeom>
          <a:solidFill>
            <a:srgbClr val="E4BBB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CA" sz="2800" b="1" dirty="0">
                <a:solidFill>
                  <a:schemeClr val="tx1"/>
                </a:solidFill>
              </a:rPr>
              <a:t>Criminal</a:t>
            </a:r>
            <a:r>
              <a:rPr lang="en-CA" sz="2800" b="1" dirty="0"/>
              <a:t> </a:t>
            </a:r>
            <a:r>
              <a:rPr lang="en-CA" sz="2800" b="1" dirty="0">
                <a:solidFill>
                  <a:schemeClr val="tx1"/>
                </a:solidFill>
              </a:rPr>
              <a:t>Code</a:t>
            </a:r>
          </a:p>
          <a:p>
            <a:pPr algn="ctr"/>
            <a:endParaRPr lang="en-CA" b="1" dirty="0">
              <a:solidFill>
                <a:schemeClr val="tx1"/>
              </a:solidFill>
            </a:endParaRPr>
          </a:p>
          <a:p>
            <a:pPr algn="ctr"/>
            <a:r>
              <a:rPr lang="en-CA" b="1" dirty="0">
                <a:solidFill>
                  <a:schemeClr val="tx1"/>
                </a:solidFill>
              </a:rPr>
              <a:t>Illegal Production</a:t>
            </a:r>
          </a:p>
          <a:p>
            <a:pPr algn="ctr"/>
            <a:r>
              <a:rPr lang="en-CA" b="1" dirty="0">
                <a:solidFill>
                  <a:schemeClr val="tx1"/>
                </a:solidFill>
              </a:rPr>
              <a:t> Illicit Sale</a:t>
            </a:r>
          </a:p>
          <a:p>
            <a:pPr algn="ctr"/>
            <a:r>
              <a:rPr lang="en-CA" b="1" dirty="0">
                <a:solidFill>
                  <a:schemeClr val="tx1"/>
                </a:solidFill>
              </a:rPr>
              <a:t>Possession of Any Kind </a:t>
            </a:r>
          </a:p>
          <a:p>
            <a:pPr algn="ctr"/>
            <a:r>
              <a:rPr lang="en-CA" b="1" dirty="0">
                <a:solidFill>
                  <a:schemeClr val="tx1"/>
                </a:solidFill>
              </a:rPr>
              <a:t>Drug Trade</a:t>
            </a:r>
          </a:p>
          <a:p>
            <a:pPr algn="ctr"/>
            <a:r>
              <a:rPr lang="en-CA" b="1" dirty="0">
                <a:solidFill>
                  <a:schemeClr val="tx1"/>
                </a:solidFill>
              </a:rPr>
              <a:t>Smuggling</a:t>
            </a:r>
          </a:p>
          <a:p>
            <a:pPr algn="ctr"/>
            <a:r>
              <a:rPr lang="en-CA" b="1" dirty="0">
                <a:solidFill>
                  <a:schemeClr val="tx1"/>
                </a:solidFill>
              </a:rPr>
              <a:t>Surveillance</a:t>
            </a:r>
          </a:p>
          <a:p>
            <a:pPr algn="ctr"/>
            <a:r>
              <a:rPr lang="en-CA" b="1" dirty="0">
                <a:solidFill>
                  <a:schemeClr val="tx1"/>
                </a:solidFill>
              </a:rPr>
              <a:t>Seizure</a:t>
            </a:r>
          </a:p>
          <a:p>
            <a:pPr algn="ctr"/>
            <a:r>
              <a:rPr lang="en-CA" b="1" dirty="0">
                <a:solidFill>
                  <a:schemeClr val="tx1"/>
                </a:solidFill>
              </a:rPr>
              <a:t>Trafficking</a:t>
            </a:r>
          </a:p>
          <a:p>
            <a:pPr algn="ctr"/>
            <a:r>
              <a:rPr lang="en-CA" b="1" dirty="0">
                <a:solidFill>
                  <a:schemeClr val="tx1"/>
                </a:solidFill>
              </a:rPr>
              <a:t>Summary Offenses</a:t>
            </a:r>
          </a:p>
          <a:p>
            <a:pPr algn="ctr"/>
            <a:r>
              <a:rPr lang="en-CA" b="1" dirty="0">
                <a:solidFill>
                  <a:schemeClr val="tx1"/>
                </a:solidFill>
              </a:rPr>
              <a:t>Convictions</a:t>
            </a:r>
          </a:p>
          <a:p>
            <a:pPr algn="ctr"/>
            <a:endParaRPr lang="en-CA" b="1" dirty="0">
              <a:solidFill>
                <a:schemeClr val="tx1"/>
              </a:solidFill>
            </a:endParaRPr>
          </a:p>
          <a:p>
            <a:pPr algn="ctr"/>
            <a:endParaRPr lang="en-CA" b="1" dirty="0">
              <a:solidFill>
                <a:schemeClr val="tx1"/>
              </a:solidFill>
            </a:endParaRPr>
          </a:p>
          <a:p>
            <a:pPr algn="ctr"/>
            <a:endParaRPr lang="en-US" b="1" dirty="0">
              <a:solidFill>
                <a:schemeClr val="tx1"/>
              </a:solidFill>
            </a:endParaRPr>
          </a:p>
        </p:txBody>
      </p:sp>
      <p:sp>
        <p:nvSpPr>
          <p:cNvPr id="9" name="Rectangle 8">
            <a:extLst>
              <a:ext uri="{FF2B5EF4-FFF2-40B4-BE49-F238E27FC236}">
                <a16:creationId xmlns:a16="http://schemas.microsoft.com/office/drawing/2014/main" id="{426FF770-E686-8A35-D928-58CA418D71CC}"/>
              </a:ext>
            </a:extLst>
          </p:cNvPr>
          <p:cNvSpPr/>
          <p:nvPr/>
        </p:nvSpPr>
        <p:spPr>
          <a:xfrm>
            <a:off x="7138864" y="2585883"/>
            <a:ext cx="4447067" cy="3942735"/>
          </a:xfrm>
          <a:prstGeom prst="rect">
            <a:avLst/>
          </a:prstGeom>
          <a:solidFill>
            <a:schemeClr val="accent4">
              <a:lumMod val="40000"/>
              <a:lumOff val="6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CA" sz="2800" b="1" dirty="0">
                <a:solidFill>
                  <a:schemeClr val="tx1"/>
                </a:solidFill>
              </a:rPr>
              <a:t>Act &amp; Regulation</a:t>
            </a:r>
          </a:p>
          <a:p>
            <a:pPr algn="ctr"/>
            <a:endParaRPr lang="en-CA" b="1" dirty="0">
              <a:solidFill>
                <a:schemeClr val="tx1"/>
              </a:solidFill>
            </a:endParaRPr>
          </a:p>
          <a:p>
            <a:pPr algn="ctr"/>
            <a:r>
              <a:rPr lang="en-CA" b="1" dirty="0">
                <a:solidFill>
                  <a:schemeClr val="tx1"/>
                </a:solidFill>
              </a:rPr>
              <a:t>Licencing</a:t>
            </a:r>
          </a:p>
          <a:p>
            <a:pPr algn="ctr"/>
            <a:r>
              <a:rPr lang="en-CA" b="1" dirty="0">
                <a:solidFill>
                  <a:schemeClr val="tx1"/>
                </a:solidFill>
              </a:rPr>
              <a:t>Taxation</a:t>
            </a:r>
          </a:p>
          <a:p>
            <a:pPr algn="ctr"/>
            <a:r>
              <a:rPr lang="en-CA" b="1" dirty="0">
                <a:solidFill>
                  <a:schemeClr val="tx1"/>
                </a:solidFill>
              </a:rPr>
              <a:t>Possession &amp; Growing Limits</a:t>
            </a:r>
          </a:p>
          <a:p>
            <a:pPr algn="ctr"/>
            <a:r>
              <a:rPr lang="en-CA" b="1" dirty="0">
                <a:solidFill>
                  <a:schemeClr val="tx1"/>
                </a:solidFill>
              </a:rPr>
              <a:t>Regulated Exportation</a:t>
            </a:r>
          </a:p>
          <a:p>
            <a:pPr algn="ctr"/>
            <a:r>
              <a:rPr lang="en-CA" b="1" dirty="0">
                <a:solidFill>
                  <a:schemeClr val="tx1"/>
                </a:solidFill>
              </a:rPr>
              <a:t>Diversion</a:t>
            </a:r>
          </a:p>
          <a:p>
            <a:pPr algn="ctr"/>
            <a:r>
              <a:rPr lang="en-CA" b="1" dirty="0">
                <a:solidFill>
                  <a:schemeClr val="tx1"/>
                </a:solidFill>
              </a:rPr>
              <a:t>Tracking</a:t>
            </a:r>
          </a:p>
          <a:p>
            <a:pPr algn="ctr"/>
            <a:r>
              <a:rPr lang="en-CA" b="1" dirty="0">
                <a:solidFill>
                  <a:schemeClr val="tx1"/>
                </a:solidFill>
              </a:rPr>
              <a:t>Inspection</a:t>
            </a:r>
          </a:p>
          <a:p>
            <a:pPr algn="ctr"/>
            <a:r>
              <a:rPr lang="en-CA" b="1" dirty="0">
                <a:solidFill>
                  <a:schemeClr val="tx1"/>
                </a:solidFill>
              </a:rPr>
              <a:t>Promotion</a:t>
            </a:r>
          </a:p>
          <a:p>
            <a:pPr algn="ctr"/>
            <a:r>
              <a:rPr lang="en-CA" b="1" dirty="0">
                <a:solidFill>
                  <a:schemeClr val="tx1"/>
                </a:solidFill>
              </a:rPr>
              <a:t>Administrative Monetary Penalties</a:t>
            </a:r>
          </a:p>
          <a:p>
            <a:pPr algn="ctr"/>
            <a:r>
              <a:rPr lang="en-CA" b="1" dirty="0">
                <a:solidFill>
                  <a:schemeClr val="tx1"/>
                </a:solidFill>
              </a:rPr>
              <a:t>Pardons</a:t>
            </a:r>
            <a:endParaRPr lang="en-US" b="1" dirty="0">
              <a:solidFill>
                <a:schemeClr val="tx1"/>
              </a:solidFill>
            </a:endParaRPr>
          </a:p>
        </p:txBody>
      </p:sp>
      <p:sp>
        <p:nvSpPr>
          <p:cNvPr id="11" name="TextBox 10">
            <a:extLst>
              <a:ext uri="{FF2B5EF4-FFF2-40B4-BE49-F238E27FC236}">
                <a16:creationId xmlns:a16="http://schemas.microsoft.com/office/drawing/2014/main" id="{B5FC9D57-2C40-8D04-A201-F7848F864A87}"/>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200212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Implementing Traceability</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2" name="Rectangle 1">
            <a:extLst>
              <a:ext uri="{FF2B5EF4-FFF2-40B4-BE49-F238E27FC236}">
                <a16:creationId xmlns:a16="http://schemas.microsoft.com/office/drawing/2014/main" id="{F6A2A1AF-8E05-5D3C-035D-C71A064C8F92}"/>
              </a:ext>
            </a:extLst>
          </p:cNvPr>
          <p:cNvSpPr/>
          <p:nvPr/>
        </p:nvSpPr>
        <p:spPr>
          <a:xfrm>
            <a:off x="2007219" y="1419104"/>
            <a:ext cx="9201555" cy="3385542"/>
          </a:xfrm>
          <a:prstGeom prst="rect">
            <a:avLst/>
          </a:prstGeom>
        </p:spPr>
        <p:txBody>
          <a:bodyPr wrap="square">
            <a:spAutoFit/>
          </a:bodyPr>
          <a:lstStyle/>
          <a:p>
            <a:pPr algn="l"/>
            <a:r>
              <a:rPr lang="en-CA" sz="2400" b="1" dirty="0">
                <a:solidFill>
                  <a:srgbClr val="333333"/>
                </a:solidFill>
                <a:latin typeface="Avenir Book" panose="02000503020000020003"/>
              </a:rPr>
              <a:t>Mandatory Elements of The Program</a:t>
            </a:r>
          </a:p>
          <a:p>
            <a:pPr algn="l"/>
            <a:endParaRPr lang="en-CA" sz="2400" b="1" dirty="0">
              <a:solidFill>
                <a:srgbClr val="333333"/>
              </a:solidFill>
              <a:latin typeface="Avenir Book" panose="02000503020000020003"/>
            </a:endParaRPr>
          </a:p>
          <a:p>
            <a:pPr algn="l"/>
            <a:endParaRPr lang="en-CA" sz="2400" b="1" dirty="0">
              <a:solidFill>
                <a:srgbClr val="333333"/>
              </a:solidFill>
              <a:latin typeface="Avenir Book" panose="02000503020000020003"/>
            </a:endParaRP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endParaRPr lang="en-US" sz="2000" b="1" dirty="0">
              <a:solidFill>
                <a:srgbClr val="333333"/>
              </a:solidFill>
              <a:latin typeface="Avenir Book" panose="02000503020000020003"/>
            </a:endParaRPr>
          </a:p>
          <a:p>
            <a:pPr algn="l"/>
            <a:endParaRPr lang="en-US" sz="2000" dirty="0">
              <a:solidFill>
                <a:srgbClr val="333333"/>
              </a:solidFill>
              <a:latin typeface="Avenir Book" panose="02000503020000020003"/>
            </a:endParaRPr>
          </a:p>
          <a:p>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endParaRPr lang="en-US" sz="200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8" name="Rectangle: Rounded Corners 7">
            <a:extLst>
              <a:ext uri="{FF2B5EF4-FFF2-40B4-BE49-F238E27FC236}">
                <a16:creationId xmlns:a16="http://schemas.microsoft.com/office/drawing/2014/main" id="{7F85445C-5FE2-DCA8-4A18-8CB44DF08421}"/>
              </a:ext>
            </a:extLst>
          </p:cNvPr>
          <p:cNvSpPr/>
          <p:nvPr/>
        </p:nvSpPr>
        <p:spPr>
          <a:xfrm>
            <a:off x="6998529" y="5234002"/>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Generate and Protect Revenues</a:t>
            </a:r>
            <a:endParaRPr lang="en-US" b="1" dirty="0"/>
          </a:p>
        </p:txBody>
      </p:sp>
      <p:sp>
        <p:nvSpPr>
          <p:cNvPr id="9" name="Rectangle: Rounded Corners 8">
            <a:extLst>
              <a:ext uri="{FF2B5EF4-FFF2-40B4-BE49-F238E27FC236}">
                <a16:creationId xmlns:a16="http://schemas.microsoft.com/office/drawing/2014/main" id="{4F9B5ABD-CB2B-3CF3-6F53-D5B6B8135701}"/>
              </a:ext>
            </a:extLst>
          </p:cNvPr>
          <p:cNvSpPr/>
          <p:nvPr/>
        </p:nvSpPr>
        <p:spPr>
          <a:xfrm>
            <a:off x="2498476" y="3594414"/>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Support Government Health Directives</a:t>
            </a:r>
            <a:endParaRPr lang="en-US" b="1" dirty="0"/>
          </a:p>
        </p:txBody>
      </p:sp>
      <p:sp>
        <p:nvSpPr>
          <p:cNvPr id="16" name="Rectangle: Rounded Corners 15">
            <a:extLst>
              <a:ext uri="{FF2B5EF4-FFF2-40B4-BE49-F238E27FC236}">
                <a16:creationId xmlns:a16="http://schemas.microsoft.com/office/drawing/2014/main" id="{4A109386-1953-0CEC-1973-9B385E758F24}"/>
              </a:ext>
            </a:extLst>
          </p:cNvPr>
          <p:cNvSpPr/>
          <p:nvPr/>
        </p:nvSpPr>
        <p:spPr>
          <a:xfrm>
            <a:off x="8624592" y="3594413"/>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Combat Diversion</a:t>
            </a:r>
            <a:endParaRPr lang="en-US" b="1" dirty="0"/>
          </a:p>
        </p:txBody>
      </p:sp>
      <p:sp>
        <p:nvSpPr>
          <p:cNvPr id="17" name="Rectangle: Rounded Corners 16">
            <a:extLst>
              <a:ext uri="{FF2B5EF4-FFF2-40B4-BE49-F238E27FC236}">
                <a16:creationId xmlns:a16="http://schemas.microsoft.com/office/drawing/2014/main" id="{87FDF3A2-18D7-453D-C095-0009BDC19F8A}"/>
              </a:ext>
            </a:extLst>
          </p:cNvPr>
          <p:cNvSpPr/>
          <p:nvPr/>
        </p:nvSpPr>
        <p:spPr>
          <a:xfrm>
            <a:off x="4132428" y="5256151"/>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Combat Illicit Production</a:t>
            </a:r>
            <a:endParaRPr lang="en-US" b="1" dirty="0"/>
          </a:p>
        </p:txBody>
      </p:sp>
      <p:sp>
        <p:nvSpPr>
          <p:cNvPr id="18" name="Rectangle: Rounded Corners 17">
            <a:extLst>
              <a:ext uri="{FF2B5EF4-FFF2-40B4-BE49-F238E27FC236}">
                <a16:creationId xmlns:a16="http://schemas.microsoft.com/office/drawing/2014/main" id="{B86FBD85-E5DC-8045-84E0-7AE53B065C2D}"/>
              </a:ext>
            </a:extLst>
          </p:cNvPr>
          <p:cNvSpPr/>
          <p:nvPr/>
        </p:nvSpPr>
        <p:spPr>
          <a:xfrm>
            <a:off x="5561533" y="2002713"/>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Educate &amp; Protect the General Public</a:t>
            </a:r>
            <a:endParaRPr lang="en-US" b="1" dirty="0"/>
          </a:p>
        </p:txBody>
      </p:sp>
      <p:pic>
        <p:nvPicPr>
          <p:cNvPr id="21" name="Picture 2" descr="2,750 Canadian Cannabis Royalty-Free Photos and Stock Images ...">
            <a:extLst>
              <a:ext uri="{FF2B5EF4-FFF2-40B4-BE49-F238E27FC236}">
                <a16:creationId xmlns:a16="http://schemas.microsoft.com/office/drawing/2014/main" id="{D92B3F9C-B560-A3A8-9DE8-D9E258F55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960" y="3639398"/>
            <a:ext cx="1873535" cy="13270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453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Implementing Traceability</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9" name="Rectangle: Rounded Corners 8">
            <a:extLst>
              <a:ext uri="{FF2B5EF4-FFF2-40B4-BE49-F238E27FC236}">
                <a16:creationId xmlns:a16="http://schemas.microsoft.com/office/drawing/2014/main" id="{4F9B5ABD-CB2B-3CF3-6F53-D5B6B8135701}"/>
              </a:ext>
            </a:extLst>
          </p:cNvPr>
          <p:cNvSpPr/>
          <p:nvPr/>
        </p:nvSpPr>
        <p:spPr>
          <a:xfrm>
            <a:off x="2130072" y="4503019"/>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Support Government Health Directives</a:t>
            </a:r>
            <a:endParaRPr lang="en-US" b="1" dirty="0"/>
          </a:p>
        </p:txBody>
      </p:sp>
      <p:sp>
        <p:nvSpPr>
          <p:cNvPr id="18" name="Rectangle: Rounded Corners 17">
            <a:extLst>
              <a:ext uri="{FF2B5EF4-FFF2-40B4-BE49-F238E27FC236}">
                <a16:creationId xmlns:a16="http://schemas.microsoft.com/office/drawing/2014/main" id="{B86FBD85-E5DC-8045-84E0-7AE53B065C2D}"/>
              </a:ext>
            </a:extLst>
          </p:cNvPr>
          <p:cNvSpPr/>
          <p:nvPr/>
        </p:nvSpPr>
        <p:spPr>
          <a:xfrm>
            <a:off x="2130072" y="2387549"/>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Educate &amp; Protect the General Public</a:t>
            </a:r>
            <a:endParaRPr lang="en-US" b="1" dirty="0"/>
          </a:p>
        </p:txBody>
      </p:sp>
      <p:sp>
        <p:nvSpPr>
          <p:cNvPr id="11" name="TextBox 10">
            <a:extLst>
              <a:ext uri="{FF2B5EF4-FFF2-40B4-BE49-F238E27FC236}">
                <a16:creationId xmlns:a16="http://schemas.microsoft.com/office/drawing/2014/main" id="{78783380-5EB8-5E1F-D514-60DB4B9E7328}"/>
              </a:ext>
            </a:extLst>
          </p:cNvPr>
          <p:cNvSpPr txBox="1"/>
          <p:nvPr/>
        </p:nvSpPr>
        <p:spPr>
          <a:xfrm>
            <a:off x="5581184" y="2089105"/>
            <a:ext cx="5338916"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a:t>Introduce an Excise Stamp that the general public can easily identify on product</a:t>
            </a:r>
          </a:p>
          <a:p>
            <a:pPr marL="285750" indent="-285750">
              <a:buFont typeface="Arial" panose="020B0604020202020204" pitchFamily="34" charset="0"/>
              <a:buChar char="•"/>
            </a:pPr>
            <a:r>
              <a:rPr lang="en-CA" sz="2000" dirty="0"/>
              <a:t>Support public education campaigns</a:t>
            </a:r>
          </a:p>
          <a:p>
            <a:pPr marL="285750" indent="-285750">
              <a:buFont typeface="Arial" panose="020B0604020202020204" pitchFamily="34" charset="0"/>
              <a:buChar char="•"/>
            </a:pPr>
            <a:r>
              <a:rPr lang="en-CA" sz="2000" dirty="0"/>
              <a:t>Expand it’s use to cover tamper proofing</a:t>
            </a:r>
          </a:p>
          <a:p>
            <a:pPr marL="285750" indent="-285750">
              <a:buFont typeface="Arial" panose="020B0604020202020204" pitchFamily="34" charset="0"/>
              <a:buChar char="•"/>
            </a:pPr>
            <a:r>
              <a:rPr lang="en-CA" sz="2000" dirty="0"/>
              <a:t>The stamp represents a promise that product is safe   </a:t>
            </a:r>
            <a:endParaRPr lang="en-US" sz="2000" dirty="0"/>
          </a:p>
        </p:txBody>
      </p:sp>
      <p:sp>
        <p:nvSpPr>
          <p:cNvPr id="13" name="Rectangle 12">
            <a:extLst>
              <a:ext uri="{FF2B5EF4-FFF2-40B4-BE49-F238E27FC236}">
                <a16:creationId xmlns:a16="http://schemas.microsoft.com/office/drawing/2014/main" id="{DDFDD920-037A-2C46-BA6A-65A6ADE2D5CC}"/>
              </a:ext>
            </a:extLst>
          </p:cNvPr>
          <p:cNvSpPr/>
          <p:nvPr/>
        </p:nvSpPr>
        <p:spPr>
          <a:xfrm>
            <a:off x="2007219" y="1419104"/>
            <a:ext cx="9201555" cy="3385542"/>
          </a:xfrm>
          <a:prstGeom prst="rect">
            <a:avLst/>
          </a:prstGeom>
        </p:spPr>
        <p:txBody>
          <a:bodyPr wrap="square">
            <a:spAutoFit/>
          </a:bodyPr>
          <a:lstStyle/>
          <a:p>
            <a:pPr algn="l"/>
            <a:r>
              <a:rPr lang="en-CA" sz="2400" b="1" dirty="0">
                <a:solidFill>
                  <a:srgbClr val="333333"/>
                </a:solidFill>
                <a:latin typeface="Avenir Book" panose="02000503020000020003"/>
              </a:rPr>
              <a:t>How to achieve those Elements?</a:t>
            </a:r>
          </a:p>
          <a:p>
            <a:pPr algn="l"/>
            <a:endParaRPr lang="en-CA" sz="2400" b="1" dirty="0">
              <a:solidFill>
                <a:srgbClr val="333333"/>
              </a:solidFill>
              <a:latin typeface="Avenir Book" panose="02000503020000020003"/>
            </a:endParaRPr>
          </a:p>
          <a:p>
            <a:pPr algn="l"/>
            <a:endParaRPr lang="en-CA" sz="2400" b="1" dirty="0">
              <a:solidFill>
                <a:srgbClr val="333333"/>
              </a:solidFill>
              <a:latin typeface="Avenir Book" panose="02000503020000020003"/>
            </a:endParaRP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endParaRPr lang="en-US" sz="2000" b="1" dirty="0">
              <a:solidFill>
                <a:srgbClr val="333333"/>
              </a:solidFill>
              <a:latin typeface="Avenir Book" panose="02000503020000020003"/>
            </a:endParaRPr>
          </a:p>
          <a:p>
            <a:pPr algn="l"/>
            <a:endParaRPr lang="en-US" sz="2000" dirty="0">
              <a:solidFill>
                <a:srgbClr val="333333"/>
              </a:solidFill>
              <a:latin typeface="Avenir Book" panose="02000503020000020003"/>
            </a:endParaRPr>
          </a:p>
          <a:p>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endParaRPr lang="en-US" sz="200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p:txBody>
      </p:sp>
      <p:sp>
        <p:nvSpPr>
          <p:cNvPr id="14" name="TextBox 13">
            <a:extLst>
              <a:ext uri="{FF2B5EF4-FFF2-40B4-BE49-F238E27FC236}">
                <a16:creationId xmlns:a16="http://schemas.microsoft.com/office/drawing/2014/main" id="{A6462E1D-D1BA-A29D-B75E-99DAE73D11D9}"/>
              </a:ext>
            </a:extLst>
          </p:cNvPr>
          <p:cNvSpPr txBox="1"/>
          <p:nvPr/>
        </p:nvSpPr>
        <p:spPr>
          <a:xfrm>
            <a:off x="5581184" y="4437973"/>
            <a:ext cx="5338916"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a:t>Make Health Authority approval the only avenue to access to Excise Stamps </a:t>
            </a:r>
          </a:p>
          <a:p>
            <a:pPr marL="742950" lvl="1" indent="-285750">
              <a:buFont typeface="Arial" panose="020B0604020202020204" pitchFamily="34" charset="0"/>
              <a:buChar char="•"/>
            </a:pPr>
            <a:r>
              <a:rPr lang="en-CA" sz="2000" dirty="0"/>
              <a:t>Product Potency Controls</a:t>
            </a:r>
          </a:p>
          <a:p>
            <a:pPr marL="742950" lvl="1" indent="-285750">
              <a:buFont typeface="Arial" panose="020B0604020202020204" pitchFamily="34" charset="0"/>
              <a:buChar char="•"/>
            </a:pPr>
            <a:r>
              <a:rPr lang="en-CA" sz="2000" dirty="0"/>
              <a:t>Production Standards</a:t>
            </a:r>
          </a:p>
          <a:p>
            <a:pPr marL="742950" lvl="1" indent="-285750">
              <a:buFont typeface="Arial" panose="020B0604020202020204" pitchFamily="34" charset="0"/>
              <a:buChar char="•"/>
            </a:pPr>
            <a:r>
              <a:rPr lang="en-CA" sz="2000" dirty="0"/>
              <a:t>Approved Product Classifications  </a:t>
            </a:r>
            <a:endParaRPr lang="en-US" sz="2000" dirty="0"/>
          </a:p>
        </p:txBody>
      </p:sp>
    </p:spTree>
    <p:extLst>
      <p:ext uri="{BB962C8B-B14F-4D97-AF65-F5344CB8AC3E}">
        <p14:creationId xmlns:p14="http://schemas.microsoft.com/office/powerpoint/2010/main" val="213276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FDD920-037A-2C46-BA6A-65A6ADE2D5CC}"/>
              </a:ext>
            </a:extLst>
          </p:cNvPr>
          <p:cNvSpPr/>
          <p:nvPr/>
        </p:nvSpPr>
        <p:spPr>
          <a:xfrm>
            <a:off x="2007219" y="1419104"/>
            <a:ext cx="9201555" cy="3385542"/>
          </a:xfrm>
          <a:prstGeom prst="rect">
            <a:avLst/>
          </a:prstGeom>
        </p:spPr>
        <p:txBody>
          <a:bodyPr wrap="square">
            <a:spAutoFit/>
          </a:bodyPr>
          <a:lstStyle/>
          <a:p>
            <a:pPr algn="l"/>
            <a:r>
              <a:rPr lang="en-CA" sz="2400" b="1" dirty="0">
                <a:solidFill>
                  <a:srgbClr val="333333"/>
                </a:solidFill>
                <a:latin typeface="Avenir Book" panose="02000503020000020003"/>
              </a:rPr>
              <a:t>How to achieve those Elements?</a:t>
            </a:r>
          </a:p>
          <a:p>
            <a:pPr algn="l"/>
            <a:endParaRPr lang="en-CA" sz="2400" b="1" dirty="0">
              <a:solidFill>
                <a:srgbClr val="333333"/>
              </a:solidFill>
              <a:latin typeface="Avenir Book" panose="02000503020000020003"/>
            </a:endParaRPr>
          </a:p>
          <a:p>
            <a:pPr algn="l"/>
            <a:endParaRPr lang="en-CA" sz="2400" b="1" dirty="0">
              <a:solidFill>
                <a:srgbClr val="333333"/>
              </a:solidFill>
              <a:latin typeface="Avenir Book" panose="02000503020000020003"/>
            </a:endParaRP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endParaRPr lang="en-US" sz="2000" b="1" dirty="0">
              <a:solidFill>
                <a:srgbClr val="333333"/>
              </a:solidFill>
              <a:latin typeface="Avenir Book" panose="02000503020000020003"/>
            </a:endParaRPr>
          </a:p>
          <a:p>
            <a:pPr algn="l"/>
            <a:endParaRPr lang="en-US" sz="2000" dirty="0">
              <a:solidFill>
                <a:srgbClr val="333333"/>
              </a:solidFill>
              <a:latin typeface="Avenir Book" panose="02000503020000020003"/>
            </a:endParaRPr>
          </a:p>
          <a:p>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endParaRPr lang="en-US" sz="200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p:txBody>
      </p:sp>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Implementing Traceability</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9" name="Rectangle: Rounded Corners 8">
            <a:extLst>
              <a:ext uri="{FF2B5EF4-FFF2-40B4-BE49-F238E27FC236}">
                <a16:creationId xmlns:a16="http://schemas.microsoft.com/office/drawing/2014/main" id="{4F9B5ABD-CB2B-3CF3-6F53-D5B6B8135701}"/>
              </a:ext>
            </a:extLst>
          </p:cNvPr>
          <p:cNvSpPr/>
          <p:nvPr/>
        </p:nvSpPr>
        <p:spPr>
          <a:xfrm>
            <a:off x="2130072" y="4503019"/>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Combat Diversion</a:t>
            </a:r>
            <a:endParaRPr lang="en-US" b="1" dirty="0"/>
          </a:p>
        </p:txBody>
      </p:sp>
      <p:sp>
        <p:nvSpPr>
          <p:cNvPr id="18" name="Rectangle: Rounded Corners 17">
            <a:extLst>
              <a:ext uri="{FF2B5EF4-FFF2-40B4-BE49-F238E27FC236}">
                <a16:creationId xmlns:a16="http://schemas.microsoft.com/office/drawing/2014/main" id="{B86FBD85-E5DC-8045-84E0-7AE53B065C2D}"/>
              </a:ext>
            </a:extLst>
          </p:cNvPr>
          <p:cNvSpPr/>
          <p:nvPr/>
        </p:nvSpPr>
        <p:spPr>
          <a:xfrm>
            <a:off x="2130072" y="2387549"/>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Combat Illicit Production </a:t>
            </a:r>
            <a:endParaRPr lang="en-US" b="1" dirty="0"/>
          </a:p>
        </p:txBody>
      </p:sp>
      <p:sp>
        <p:nvSpPr>
          <p:cNvPr id="11" name="TextBox 10">
            <a:extLst>
              <a:ext uri="{FF2B5EF4-FFF2-40B4-BE49-F238E27FC236}">
                <a16:creationId xmlns:a16="http://schemas.microsoft.com/office/drawing/2014/main" id="{78783380-5EB8-5E1F-D514-60DB4B9E7328}"/>
              </a:ext>
            </a:extLst>
          </p:cNvPr>
          <p:cNvSpPr txBox="1"/>
          <p:nvPr/>
        </p:nvSpPr>
        <p:spPr>
          <a:xfrm>
            <a:off x="5581184" y="2089105"/>
            <a:ext cx="5338916"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a:t>Only approved licenced producers have access to stamps</a:t>
            </a:r>
          </a:p>
          <a:p>
            <a:pPr marL="285750" indent="-285750">
              <a:buFont typeface="Arial" panose="020B0604020202020204" pitchFamily="34" charset="0"/>
              <a:buChar char="•"/>
            </a:pPr>
            <a:r>
              <a:rPr lang="en-CA" sz="2000" dirty="0"/>
              <a:t>Absence of stamp easily points to illegal product</a:t>
            </a:r>
          </a:p>
          <a:p>
            <a:pPr marL="285750" indent="-285750">
              <a:buFont typeface="Arial" panose="020B0604020202020204" pitchFamily="34" charset="0"/>
              <a:buChar char="•"/>
            </a:pPr>
            <a:r>
              <a:rPr lang="en-CA" sz="2000" dirty="0"/>
              <a:t>Stamps are individually assigned to specific licenced producers    </a:t>
            </a:r>
            <a:endParaRPr lang="en-US" sz="2000" dirty="0"/>
          </a:p>
        </p:txBody>
      </p:sp>
      <p:sp>
        <p:nvSpPr>
          <p:cNvPr id="14" name="TextBox 13">
            <a:extLst>
              <a:ext uri="{FF2B5EF4-FFF2-40B4-BE49-F238E27FC236}">
                <a16:creationId xmlns:a16="http://schemas.microsoft.com/office/drawing/2014/main" id="{A6462E1D-D1BA-A29D-B75E-99DAE73D11D9}"/>
              </a:ext>
            </a:extLst>
          </p:cNvPr>
          <p:cNvSpPr txBox="1"/>
          <p:nvPr/>
        </p:nvSpPr>
        <p:spPr>
          <a:xfrm>
            <a:off x="5581184" y="4437973"/>
            <a:ext cx="5338916"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a:t>Approved stamp ordering limits are based on client provided business plans / product size specs and growing capacity</a:t>
            </a:r>
          </a:p>
          <a:p>
            <a:pPr marL="285750" indent="-285750">
              <a:buFont typeface="Arial" panose="020B0604020202020204" pitchFamily="34" charset="0"/>
              <a:buChar char="•"/>
            </a:pPr>
            <a:r>
              <a:rPr lang="en-CA" sz="2000" dirty="0"/>
              <a:t>Only stamped product can be sold </a:t>
            </a:r>
          </a:p>
          <a:p>
            <a:pPr marL="285750" indent="-285750">
              <a:buFont typeface="Arial" panose="020B0604020202020204" pitchFamily="34" charset="0"/>
              <a:buChar char="•"/>
            </a:pPr>
            <a:r>
              <a:rPr lang="en-CA" sz="2000" dirty="0"/>
              <a:t>Everything has to reconcile</a:t>
            </a:r>
          </a:p>
          <a:p>
            <a:pPr marL="285750" indent="-285750">
              <a:buFont typeface="Arial" panose="020B0604020202020204" pitchFamily="34" charset="0"/>
              <a:buChar char="•"/>
            </a:pPr>
            <a:r>
              <a:rPr lang="en-CA" sz="2000" dirty="0"/>
              <a:t>Frequent audits – on site / in field / remote   </a:t>
            </a:r>
            <a:endParaRPr lang="en-US" sz="2000" dirty="0"/>
          </a:p>
        </p:txBody>
      </p:sp>
    </p:spTree>
    <p:extLst>
      <p:ext uri="{BB962C8B-B14F-4D97-AF65-F5344CB8AC3E}">
        <p14:creationId xmlns:p14="http://schemas.microsoft.com/office/powerpoint/2010/main" val="25679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FDD920-037A-2C46-BA6A-65A6ADE2D5CC}"/>
              </a:ext>
            </a:extLst>
          </p:cNvPr>
          <p:cNvSpPr/>
          <p:nvPr/>
        </p:nvSpPr>
        <p:spPr>
          <a:xfrm>
            <a:off x="2007219" y="1419104"/>
            <a:ext cx="9201555" cy="3385542"/>
          </a:xfrm>
          <a:prstGeom prst="rect">
            <a:avLst/>
          </a:prstGeom>
        </p:spPr>
        <p:txBody>
          <a:bodyPr wrap="square">
            <a:spAutoFit/>
          </a:bodyPr>
          <a:lstStyle/>
          <a:p>
            <a:pPr algn="l"/>
            <a:r>
              <a:rPr lang="en-CA" sz="2400" b="1" dirty="0">
                <a:solidFill>
                  <a:srgbClr val="333333"/>
                </a:solidFill>
                <a:latin typeface="Avenir Book" panose="02000503020000020003"/>
              </a:rPr>
              <a:t>How to achieve those Elements?</a:t>
            </a:r>
          </a:p>
          <a:p>
            <a:pPr algn="l"/>
            <a:endParaRPr lang="en-CA" sz="2400" b="1" dirty="0">
              <a:solidFill>
                <a:srgbClr val="333333"/>
              </a:solidFill>
              <a:latin typeface="Avenir Book" panose="02000503020000020003"/>
            </a:endParaRPr>
          </a:p>
          <a:p>
            <a:pPr algn="l"/>
            <a:endParaRPr lang="en-CA" sz="2400" b="1" dirty="0">
              <a:solidFill>
                <a:srgbClr val="333333"/>
              </a:solidFill>
              <a:latin typeface="Avenir Book" panose="02000503020000020003"/>
            </a:endParaRP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endParaRPr lang="en-US" sz="2000" b="1" dirty="0">
              <a:solidFill>
                <a:srgbClr val="333333"/>
              </a:solidFill>
              <a:latin typeface="Avenir Book" panose="02000503020000020003"/>
            </a:endParaRPr>
          </a:p>
          <a:p>
            <a:pPr algn="l"/>
            <a:endParaRPr lang="en-US" sz="2000" dirty="0">
              <a:solidFill>
                <a:srgbClr val="333333"/>
              </a:solidFill>
              <a:latin typeface="Avenir Book" panose="02000503020000020003"/>
            </a:endParaRPr>
          </a:p>
          <a:p>
            <a:endParaRPr lang="en-US" sz="2000" dirty="0">
              <a:solidFill>
                <a:srgbClr val="333333"/>
              </a:solidFill>
              <a:effectLst/>
              <a:latin typeface="Avenir Book" panose="02000503020000020003"/>
            </a:endParaRPr>
          </a:p>
          <a:p>
            <a:pPr marL="342900" indent="-342900" algn="l">
              <a:buFont typeface="Arial" panose="020B0604020202020204" pitchFamily="34" charset="0"/>
              <a:buChar char="•"/>
            </a:pPr>
            <a:endParaRPr lang="en-US" sz="2000" dirty="0">
              <a:solidFill>
                <a:srgbClr val="333333"/>
              </a:solidFill>
              <a:effectLst/>
              <a:latin typeface="Avenir Book" panose="02000503020000020003"/>
            </a:endParaRPr>
          </a:p>
          <a:p>
            <a:pPr algn="l"/>
            <a:endParaRPr lang="en-US" sz="2000" dirty="0">
              <a:solidFill>
                <a:srgbClr val="333333"/>
              </a:solidFill>
              <a:latin typeface="Avenir Book" panose="02000503020000020003"/>
            </a:endParaRPr>
          </a:p>
        </p:txBody>
      </p:sp>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Implementing Traceability</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8" name="Rectangle: Rounded Corners 17">
            <a:extLst>
              <a:ext uri="{FF2B5EF4-FFF2-40B4-BE49-F238E27FC236}">
                <a16:creationId xmlns:a16="http://schemas.microsoft.com/office/drawing/2014/main" id="{B86FBD85-E5DC-8045-84E0-7AE53B065C2D}"/>
              </a:ext>
            </a:extLst>
          </p:cNvPr>
          <p:cNvSpPr/>
          <p:nvPr/>
        </p:nvSpPr>
        <p:spPr>
          <a:xfrm>
            <a:off x="2130072" y="2387549"/>
            <a:ext cx="2556387" cy="1347019"/>
          </a:xfrm>
          <a:prstGeom prst="roundRect">
            <a:avLst/>
          </a:prstGeom>
          <a:solidFill>
            <a:srgbClr val="C00000"/>
          </a:solidFill>
          <a:ln w="698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a:p>
            <a:pPr algn="ctr"/>
            <a:r>
              <a:rPr lang="en-CA" b="1" dirty="0"/>
              <a:t>Generate and Protect Revenues</a:t>
            </a:r>
            <a:endParaRPr lang="en-US" b="1" dirty="0"/>
          </a:p>
          <a:p>
            <a:pPr algn="ctr"/>
            <a:r>
              <a:rPr lang="en-CA" b="1" dirty="0"/>
              <a:t> </a:t>
            </a:r>
            <a:endParaRPr lang="en-US" b="1" dirty="0"/>
          </a:p>
        </p:txBody>
      </p:sp>
      <p:sp>
        <p:nvSpPr>
          <p:cNvPr id="11" name="TextBox 10">
            <a:extLst>
              <a:ext uri="{FF2B5EF4-FFF2-40B4-BE49-F238E27FC236}">
                <a16:creationId xmlns:a16="http://schemas.microsoft.com/office/drawing/2014/main" id="{78783380-5EB8-5E1F-D514-60DB4B9E7328}"/>
              </a:ext>
            </a:extLst>
          </p:cNvPr>
          <p:cNvSpPr txBox="1"/>
          <p:nvPr/>
        </p:nvSpPr>
        <p:spPr>
          <a:xfrm>
            <a:off x="5581184" y="2089105"/>
            <a:ext cx="5338916" cy="4401205"/>
          </a:xfrm>
          <a:prstGeom prst="rect">
            <a:avLst/>
          </a:prstGeom>
          <a:noFill/>
        </p:spPr>
        <p:txBody>
          <a:bodyPr wrap="square" rtlCol="0">
            <a:spAutoFit/>
          </a:bodyPr>
          <a:lstStyle/>
          <a:p>
            <a:pPr marL="285750" indent="-285750">
              <a:buFont typeface="Arial" panose="020B0604020202020204" pitchFamily="34" charset="0"/>
              <a:buChar char="•"/>
            </a:pPr>
            <a:r>
              <a:rPr lang="en-CA" sz="2000" dirty="0"/>
              <a:t>Stamps represent Govt Revenue</a:t>
            </a:r>
          </a:p>
          <a:p>
            <a:pPr marL="285750" indent="-285750">
              <a:buFont typeface="Arial" panose="020B0604020202020204" pitchFamily="34" charset="0"/>
              <a:buChar char="•"/>
            </a:pPr>
            <a:r>
              <a:rPr lang="en-CA" sz="2000" dirty="0"/>
              <a:t>Monthly Reporting based on stamp ordering vs. consumption reconciliation</a:t>
            </a:r>
          </a:p>
          <a:p>
            <a:pPr marL="285750" indent="-285750">
              <a:buFont typeface="Arial" panose="020B0604020202020204" pitchFamily="34" charset="0"/>
              <a:buChar char="•"/>
            </a:pPr>
            <a:r>
              <a:rPr lang="en-CA" sz="2000" dirty="0"/>
              <a:t>Mandate application / consumption point for stamps (smallest form of sellable product)</a:t>
            </a:r>
          </a:p>
          <a:p>
            <a:pPr marL="285750" indent="-285750">
              <a:buFont typeface="Arial" panose="020B0604020202020204" pitchFamily="34" charset="0"/>
              <a:buChar char="•"/>
            </a:pPr>
            <a:r>
              <a:rPr lang="en-CA" sz="2000" dirty="0"/>
              <a:t>Utilized Excise Control System Reconciliation Module to streamline reporting</a:t>
            </a:r>
          </a:p>
          <a:p>
            <a:pPr marL="285750" indent="-285750">
              <a:buFont typeface="Arial" panose="020B0604020202020204" pitchFamily="34" charset="0"/>
              <a:buChar char="•"/>
            </a:pPr>
            <a:r>
              <a:rPr lang="en-CA" sz="2000" dirty="0"/>
              <a:t>Reporting employs calculations prescribed through published tax tables  </a:t>
            </a:r>
          </a:p>
          <a:p>
            <a:pPr marL="285750" indent="-285750">
              <a:buFont typeface="Arial" panose="020B0604020202020204" pitchFamily="34" charset="0"/>
              <a:buChar char="•"/>
            </a:pPr>
            <a:r>
              <a:rPr lang="en-CA" sz="2000" dirty="0"/>
              <a:t>Absence of payment cuts off stamp supply and triggers investigation</a:t>
            </a:r>
          </a:p>
          <a:p>
            <a:pPr marL="285750" indent="-285750">
              <a:buFont typeface="Arial" panose="020B0604020202020204" pitchFamily="34" charset="0"/>
              <a:buChar char="•"/>
            </a:pPr>
            <a:r>
              <a:rPr lang="en-CA" sz="2000" dirty="0"/>
              <a:t>Effective form of brand protection for licenced producers </a:t>
            </a:r>
          </a:p>
          <a:p>
            <a:endParaRPr lang="en-US" sz="2000" dirty="0"/>
          </a:p>
        </p:txBody>
      </p:sp>
    </p:spTree>
    <p:extLst>
      <p:ext uri="{BB962C8B-B14F-4D97-AF65-F5344CB8AC3E}">
        <p14:creationId xmlns:p14="http://schemas.microsoft.com/office/powerpoint/2010/main" val="274447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Implementing Traceability</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b="1" dirty="0">
                <a:solidFill>
                  <a:schemeClr val="bg2"/>
                </a:solidFill>
                <a:latin typeface="Avenir" pitchFamily="2" charset="0"/>
              </a:rPr>
            </a:br>
            <a:endParaRPr lang="en-CA" sz="1600" b="1" dirty="0">
              <a:solidFill>
                <a:schemeClr val="bg2"/>
              </a:solidFill>
              <a:latin typeface="Avenir" pitchFamily="2" charset="0"/>
            </a:endParaRPr>
          </a:p>
          <a:p>
            <a:endParaRPr lang="en-CA" sz="1600" dirty="0">
              <a:solidFill>
                <a:schemeClr val="bg2"/>
              </a:solidFill>
              <a:latin typeface="Avenir" pitchFamily="2" charset="0"/>
            </a:endParaRPr>
          </a:p>
        </p:txBody>
      </p:sp>
      <p:sp>
        <p:nvSpPr>
          <p:cNvPr id="14" name="Left Brace 13">
            <a:extLst>
              <a:ext uri="{FF2B5EF4-FFF2-40B4-BE49-F238E27FC236}">
                <a16:creationId xmlns:a16="http://schemas.microsoft.com/office/drawing/2014/main" id="{15DD152C-C8FE-83E3-9888-078146B575C9}"/>
              </a:ext>
            </a:extLst>
          </p:cNvPr>
          <p:cNvSpPr/>
          <p:nvPr/>
        </p:nvSpPr>
        <p:spPr>
          <a:xfrm rot="5400000">
            <a:off x="4978401" y="14591"/>
            <a:ext cx="538480" cy="6431283"/>
          </a:xfrm>
          <a:prstGeom prst="leftBrace">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B5B2F6F4-D3E3-0F11-BF42-F8370583B7E2}"/>
              </a:ext>
            </a:extLst>
          </p:cNvPr>
          <p:cNvSpPr/>
          <p:nvPr/>
        </p:nvSpPr>
        <p:spPr>
          <a:xfrm>
            <a:off x="2815075" y="2489200"/>
            <a:ext cx="4856480" cy="44131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t>Federal Government</a:t>
            </a:r>
            <a:endParaRPr lang="en-US" sz="2000" b="1" dirty="0"/>
          </a:p>
        </p:txBody>
      </p:sp>
      <p:graphicFrame>
        <p:nvGraphicFramePr>
          <p:cNvPr id="22" name="Table 21">
            <a:extLst>
              <a:ext uri="{FF2B5EF4-FFF2-40B4-BE49-F238E27FC236}">
                <a16:creationId xmlns:a16="http://schemas.microsoft.com/office/drawing/2014/main" id="{CD9CE6FF-52F7-76CA-F9B1-D3EC20639FCD}"/>
              </a:ext>
            </a:extLst>
          </p:cNvPr>
          <p:cNvGraphicFramePr>
            <a:graphicFrameLocks noGrp="1"/>
          </p:cNvGraphicFramePr>
          <p:nvPr>
            <p:extLst>
              <p:ext uri="{D42A27DB-BD31-4B8C-83A1-F6EECF244321}">
                <p14:modId xmlns:p14="http://schemas.microsoft.com/office/powerpoint/2010/main" val="301971931"/>
              </p:ext>
            </p:extLst>
          </p:nvPr>
        </p:nvGraphicFramePr>
        <p:xfrm>
          <a:off x="2139299" y="3357094"/>
          <a:ext cx="2984291" cy="3219067"/>
        </p:xfrm>
        <a:graphic>
          <a:graphicData uri="http://schemas.openxmlformats.org/drawingml/2006/table">
            <a:tbl>
              <a:tblPr firstRow="1" bandRow="1">
                <a:tableStyleId>{5C22544A-7EE6-4342-B048-85BDC9FD1C3A}</a:tableStyleId>
              </a:tblPr>
              <a:tblGrid>
                <a:gridCol w="2984291">
                  <a:extLst>
                    <a:ext uri="{9D8B030D-6E8A-4147-A177-3AD203B41FA5}">
                      <a16:colId xmlns:a16="http://schemas.microsoft.com/office/drawing/2014/main" val="320194350"/>
                    </a:ext>
                  </a:extLst>
                </a:gridCol>
              </a:tblGrid>
              <a:tr h="789839">
                <a:tc>
                  <a:txBody>
                    <a:bodyPr/>
                    <a:lstStyle/>
                    <a:p>
                      <a:endParaRPr lang="en-CA" dirty="0"/>
                    </a:p>
                    <a:p>
                      <a:pPr algn="ctr"/>
                      <a:r>
                        <a:rPr lang="en-CA" sz="1800" dirty="0"/>
                        <a:t>HEALTH CANADA</a:t>
                      </a:r>
                    </a:p>
                    <a:p>
                      <a:pPr algn="ctr"/>
                      <a:endParaRPr lang="en-US" sz="1200" dirty="0"/>
                    </a:p>
                  </a:txBody>
                  <a:tcPr>
                    <a:solidFill>
                      <a:srgbClr val="DE6154"/>
                    </a:solidFill>
                  </a:tcPr>
                </a:tc>
                <a:extLst>
                  <a:ext uri="{0D108BD9-81ED-4DB2-BD59-A6C34878D82A}">
                    <a16:rowId xmlns:a16="http://schemas.microsoft.com/office/drawing/2014/main" val="4038924182"/>
                  </a:ext>
                </a:extLst>
              </a:tr>
              <a:tr h="2396107">
                <a:tc>
                  <a:txBody>
                    <a:bodyPr/>
                    <a:lstStyle/>
                    <a:p>
                      <a:endParaRPr lang="en-CA" dirty="0"/>
                    </a:p>
                    <a:p>
                      <a:endParaRPr lang="en-US" dirty="0"/>
                    </a:p>
                    <a:p>
                      <a:pPr algn="ctr"/>
                      <a:r>
                        <a:rPr lang="en-US" b="1" dirty="0"/>
                        <a:t>Licensing</a:t>
                      </a:r>
                    </a:p>
                  </a:txBody>
                  <a:tcPr>
                    <a:solidFill>
                      <a:srgbClr val="E4BBB0"/>
                    </a:solidFill>
                  </a:tcPr>
                </a:tc>
                <a:extLst>
                  <a:ext uri="{0D108BD9-81ED-4DB2-BD59-A6C34878D82A}">
                    <a16:rowId xmlns:a16="http://schemas.microsoft.com/office/drawing/2014/main" val="4083798933"/>
                  </a:ext>
                </a:extLst>
              </a:tr>
            </a:tbl>
          </a:graphicData>
        </a:graphic>
      </p:graphicFrame>
      <p:graphicFrame>
        <p:nvGraphicFramePr>
          <p:cNvPr id="23" name="Table 22">
            <a:extLst>
              <a:ext uri="{FF2B5EF4-FFF2-40B4-BE49-F238E27FC236}">
                <a16:creationId xmlns:a16="http://schemas.microsoft.com/office/drawing/2014/main" id="{40A831BB-6E1C-3BE6-8F57-B236E1B2A997}"/>
              </a:ext>
            </a:extLst>
          </p:cNvPr>
          <p:cNvGraphicFramePr>
            <a:graphicFrameLocks noGrp="1"/>
          </p:cNvGraphicFramePr>
          <p:nvPr>
            <p:extLst>
              <p:ext uri="{D42A27DB-BD31-4B8C-83A1-F6EECF244321}">
                <p14:modId xmlns:p14="http://schemas.microsoft.com/office/powerpoint/2010/main" val="4050475336"/>
              </p:ext>
            </p:extLst>
          </p:nvPr>
        </p:nvGraphicFramePr>
        <p:xfrm>
          <a:off x="5322400" y="3345458"/>
          <a:ext cx="3018960" cy="3244093"/>
        </p:xfrm>
        <a:graphic>
          <a:graphicData uri="http://schemas.openxmlformats.org/drawingml/2006/table">
            <a:tbl>
              <a:tblPr firstRow="1" bandRow="1">
                <a:tableStyleId>{5C22544A-7EE6-4342-B048-85BDC9FD1C3A}</a:tableStyleId>
              </a:tblPr>
              <a:tblGrid>
                <a:gridCol w="3018960">
                  <a:extLst>
                    <a:ext uri="{9D8B030D-6E8A-4147-A177-3AD203B41FA5}">
                      <a16:colId xmlns:a16="http://schemas.microsoft.com/office/drawing/2014/main" val="320194350"/>
                    </a:ext>
                  </a:extLst>
                </a:gridCol>
              </a:tblGrid>
              <a:tr h="809570">
                <a:tc>
                  <a:txBody>
                    <a:bodyPr/>
                    <a:lstStyle/>
                    <a:p>
                      <a:endParaRPr lang="en-CA" dirty="0"/>
                    </a:p>
                    <a:p>
                      <a:pPr algn="ctr"/>
                      <a:r>
                        <a:rPr lang="en-CA" sz="1800" dirty="0"/>
                        <a:t>CANADA REVENUE AGENCY</a:t>
                      </a:r>
                    </a:p>
                    <a:p>
                      <a:pPr algn="ctr"/>
                      <a:endParaRPr lang="en-US" sz="1200" dirty="0"/>
                    </a:p>
                  </a:txBody>
                  <a:tcPr>
                    <a:solidFill>
                      <a:srgbClr val="DE6154"/>
                    </a:solidFill>
                  </a:tcPr>
                </a:tc>
                <a:extLst>
                  <a:ext uri="{0D108BD9-81ED-4DB2-BD59-A6C34878D82A}">
                    <a16:rowId xmlns:a16="http://schemas.microsoft.com/office/drawing/2014/main" val="4038924182"/>
                  </a:ext>
                </a:extLst>
              </a:tr>
              <a:tr h="2421133">
                <a:tc>
                  <a:txBody>
                    <a:bodyPr/>
                    <a:lstStyle/>
                    <a:p>
                      <a:endParaRPr lang="en-CA" dirty="0"/>
                    </a:p>
                    <a:p>
                      <a:endParaRPr lang="en-US" dirty="0"/>
                    </a:p>
                    <a:p>
                      <a:pPr algn="ctr"/>
                      <a:r>
                        <a:rPr lang="en-US" b="1" dirty="0"/>
                        <a:t>Excise Stamp Program Enforcement</a:t>
                      </a:r>
                    </a:p>
                    <a:p>
                      <a:pPr algn="ctr"/>
                      <a:endParaRPr lang="en-US" dirty="0"/>
                    </a:p>
                    <a:p>
                      <a:pPr algn="ctr"/>
                      <a:r>
                        <a:rPr lang="en-US" b="1" dirty="0"/>
                        <a:t>Revenue Collection</a:t>
                      </a:r>
                    </a:p>
                    <a:p>
                      <a:endParaRPr lang="en-US" dirty="0"/>
                    </a:p>
                  </a:txBody>
                  <a:tcPr>
                    <a:solidFill>
                      <a:srgbClr val="E4BBB0"/>
                    </a:solidFill>
                  </a:tcPr>
                </a:tc>
                <a:extLst>
                  <a:ext uri="{0D108BD9-81ED-4DB2-BD59-A6C34878D82A}">
                    <a16:rowId xmlns:a16="http://schemas.microsoft.com/office/drawing/2014/main" val="4083798933"/>
                  </a:ext>
                </a:extLst>
              </a:tr>
            </a:tbl>
          </a:graphicData>
        </a:graphic>
      </p:graphicFrame>
      <p:graphicFrame>
        <p:nvGraphicFramePr>
          <p:cNvPr id="24" name="Table 23">
            <a:extLst>
              <a:ext uri="{FF2B5EF4-FFF2-40B4-BE49-F238E27FC236}">
                <a16:creationId xmlns:a16="http://schemas.microsoft.com/office/drawing/2014/main" id="{3EB323EB-8052-536D-B784-CD511E14EB49}"/>
              </a:ext>
            </a:extLst>
          </p:cNvPr>
          <p:cNvGraphicFramePr>
            <a:graphicFrameLocks noGrp="1"/>
          </p:cNvGraphicFramePr>
          <p:nvPr>
            <p:extLst>
              <p:ext uri="{D42A27DB-BD31-4B8C-83A1-F6EECF244321}">
                <p14:modId xmlns:p14="http://schemas.microsoft.com/office/powerpoint/2010/main" val="2254526727"/>
              </p:ext>
            </p:extLst>
          </p:nvPr>
        </p:nvGraphicFramePr>
        <p:xfrm>
          <a:off x="8628660" y="3367254"/>
          <a:ext cx="2715670" cy="3235373"/>
        </p:xfrm>
        <a:graphic>
          <a:graphicData uri="http://schemas.openxmlformats.org/drawingml/2006/table">
            <a:tbl>
              <a:tblPr firstRow="1" bandRow="1">
                <a:tableStyleId>{5C22544A-7EE6-4342-B048-85BDC9FD1C3A}</a:tableStyleId>
              </a:tblPr>
              <a:tblGrid>
                <a:gridCol w="2715670">
                  <a:extLst>
                    <a:ext uri="{9D8B030D-6E8A-4147-A177-3AD203B41FA5}">
                      <a16:colId xmlns:a16="http://schemas.microsoft.com/office/drawing/2014/main" val="320194350"/>
                    </a:ext>
                  </a:extLst>
                </a:gridCol>
              </a:tblGrid>
              <a:tr h="806654">
                <a:tc>
                  <a:txBody>
                    <a:bodyPr/>
                    <a:lstStyle/>
                    <a:p>
                      <a:endParaRPr lang="en-CA" dirty="0"/>
                    </a:p>
                    <a:p>
                      <a:pPr algn="ctr"/>
                      <a:r>
                        <a:rPr lang="en-CA" sz="1800" dirty="0"/>
                        <a:t>Provincial Government</a:t>
                      </a:r>
                    </a:p>
                    <a:p>
                      <a:pPr algn="ctr"/>
                      <a:endParaRPr lang="en-US" sz="1200" dirty="0"/>
                    </a:p>
                  </a:txBody>
                  <a:tcPr>
                    <a:solidFill>
                      <a:schemeClr val="accent1">
                        <a:lumMod val="75000"/>
                      </a:schemeClr>
                    </a:solidFill>
                  </a:tcPr>
                </a:tc>
                <a:extLst>
                  <a:ext uri="{0D108BD9-81ED-4DB2-BD59-A6C34878D82A}">
                    <a16:rowId xmlns:a16="http://schemas.microsoft.com/office/drawing/2014/main" val="4038924182"/>
                  </a:ext>
                </a:extLst>
              </a:tr>
              <a:tr h="2412413">
                <a:tc>
                  <a:txBody>
                    <a:bodyPr/>
                    <a:lstStyle/>
                    <a:p>
                      <a:endParaRPr lang="en-CA" dirty="0"/>
                    </a:p>
                    <a:p>
                      <a:endParaRPr lang="en-US" dirty="0"/>
                    </a:p>
                    <a:p>
                      <a:pPr algn="ctr"/>
                      <a:r>
                        <a:rPr lang="en-US" b="1" dirty="0"/>
                        <a:t>Sales</a:t>
                      </a:r>
                    </a:p>
                    <a:p>
                      <a:pPr algn="ctr"/>
                      <a:endParaRPr lang="en-US" b="1" dirty="0"/>
                    </a:p>
                    <a:p>
                      <a:pPr algn="ctr"/>
                      <a:r>
                        <a:rPr lang="en-US" b="1" dirty="0"/>
                        <a:t>Distribution</a:t>
                      </a:r>
                    </a:p>
                    <a:p>
                      <a:endParaRPr lang="en-US" dirty="0"/>
                    </a:p>
                  </a:txBody>
                  <a:tcPr>
                    <a:solidFill>
                      <a:schemeClr val="accent1">
                        <a:lumMod val="20000"/>
                        <a:lumOff val="80000"/>
                      </a:schemeClr>
                    </a:solidFill>
                  </a:tcPr>
                </a:tc>
                <a:extLst>
                  <a:ext uri="{0D108BD9-81ED-4DB2-BD59-A6C34878D82A}">
                    <a16:rowId xmlns:a16="http://schemas.microsoft.com/office/drawing/2014/main" val="4083798933"/>
                  </a:ext>
                </a:extLst>
              </a:tr>
            </a:tbl>
          </a:graphicData>
        </a:graphic>
      </p:graphicFrame>
      <p:sp>
        <p:nvSpPr>
          <p:cNvPr id="25" name="Rectangle 24">
            <a:extLst>
              <a:ext uri="{FF2B5EF4-FFF2-40B4-BE49-F238E27FC236}">
                <a16:creationId xmlns:a16="http://schemas.microsoft.com/office/drawing/2014/main" id="{4E978778-3EAF-4DAA-D194-F529A2EB5CB5}"/>
              </a:ext>
            </a:extLst>
          </p:cNvPr>
          <p:cNvSpPr/>
          <p:nvPr/>
        </p:nvSpPr>
        <p:spPr>
          <a:xfrm>
            <a:off x="2007219" y="1419104"/>
            <a:ext cx="9201555" cy="461665"/>
          </a:xfrm>
          <a:prstGeom prst="rect">
            <a:avLst/>
          </a:prstGeom>
        </p:spPr>
        <p:txBody>
          <a:bodyPr wrap="square">
            <a:spAutoFit/>
          </a:bodyPr>
          <a:lstStyle/>
          <a:p>
            <a:pPr algn="l"/>
            <a:r>
              <a:rPr lang="en-CA" sz="2400" b="1" dirty="0">
                <a:solidFill>
                  <a:srgbClr val="333333"/>
                </a:solidFill>
                <a:latin typeface="Avenir Book" panose="02000503020000020003"/>
              </a:rPr>
              <a:t>Requires Coordination Across Departments and Governments</a:t>
            </a:r>
          </a:p>
        </p:txBody>
      </p:sp>
      <p:sp>
        <p:nvSpPr>
          <p:cNvPr id="2" name="Rectangle 1">
            <a:extLst>
              <a:ext uri="{FF2B5EF4-FFF2-40B4-BE49-F238E27FC236}">
                <a16:creationId xmlns:a16="http://schemas.microsoft.com/office/drawing/2014/main" id="{88514012-C9E1-08F7-1334-3BB1844BD216}"/>
              </a:ext>
            </a:extLst>
          </p:cNvPr>
          <p:cNvSpPr/>
          <p:nvPr/>
        </p:nvSpPr>
        <p:spPr>
          <a:xfrm>
            <a:off x="2139299" y="6200669"/>
            <a:ext cx="9201554" cy="441312"/>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E n f o r c e m e n t</a:t>
            </a:r>
            <a:endParaRPr lang="en-US" sz="2000" b="1" dirty="0">
              <a:solidFill>
                <a:schemeClr val="tx1"/>
              </a:solidFill>
            </a:endParaRPr>
          </a:p>
        </p:txBody>
      </p:sp>
    </p:spTree>
    <p:extLst>
      <p:ext uri="{BB962C8B-B14F-4D97-AF65-F5344CB8AC3E}">
        <p14:creationId xmlns:p14="http://schemas.microsoft.com/office/powerpoint/2010/main" val="293382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 </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 name="Title 1">
            <a:extLst>
              <a:ext uri="{FF2B5EF4-FFF2-40B4-BE49-F238E27FC236}">
                <a16:creationId xmlns:a16="http://schemas.microsoft.com/office/drawing/2014/main" id="{E828137E-0F42-98D2-309B-6C5976105BB6}"/>
              </a:ext>
            </a:extLst>
          </p:cNvPr>
          <p:cNvSpPr txBox="1">
            <a:spLocks/>
          </p:cNvSpPr>
          <p:nvPr/>
        </p:nvSpPr>
        <p:spPr>
          <a:xfrm>
            <a:off x="2159619" y="664879"/>
            <a:ext cx="9405992" cy="26187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8800" dirty="0">
                <a:solidFill>
                  <a:srgbClr val="B60017"/>
                </a:solidFill>
                <a:latin typeface="Avenir Book" panose="02000503020000020003"/>
                <a:ea typeface="Baskerville" panose="02020502070401020303" pitchFamily="18" charset="0"/>
              </a:rPr>
              <a:t>So, How is it going?</a:t>
            </a:r>
            <a:endParaRPr lang="en-US" sz="8800" dirty="0">
              <a:solidFill>
                <a:srgbClr val="B60017"/>
              </a:solidFill>
              <a:latin typeface="Avenir Book" panose="02000503020000020003"/>
              <a:ea typeface="Baskerville" panose="02020502070401020303" pitchFamily="18" charset="0"/>
            </a:endParaRPr>
          </a:p>
        </p:txBody>
      </p:sp>
    </p:spTree>
    <p:extLst>
      <p:ext uri="{BB962C8B-B14F-4D97-AF65-F5344CB8AC3E}">
        <p14:creationId xmlns:p14="http://schemas.microsoft.com/office/powerpoint/2010/main" val="118838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FDD920-037A-2C46-BA6A-65A6ADE2D5CC}"/>
              </a:ext>
            </a:extLst>
          </p:cNvPr>
          <p:cNvSpPr/>
          <p:nvPr/>
        </p:nvSpPr>
        <p:spPr>
          <a:xfrm>
            <a:off x="2200259" y="1620993"/>
            <a:ext cx="9201555"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Avenir Book" panose="02000503020000020003"/>
              </a:rPr>
              <a:t>Lack of Medicinal Prioritization</a:t>
            </a:r>
          </a:p>
          <a:p>
            <a:pPr marL="342900" indent="-342900">
              <a:buFont typeface="Arial" panose="020B0604020202020204" pitchFamily="34" charset="0"/>
              <a:buChar char="•"/>
            </a:pPr>
            <a:endParaRPr lang="en-US" sz="2400" dirty="0">
              <a:latin typeface="Avenir Book" panose="02000503020000020003"/>
            </a:endParaRPr>
          </a:p>
          <a:p>
            <a:pPr marL="342900" indent="-342900">
              <a:buFont typeface="Arial" panose="020B0604020202020204" pitchFamily="34" charset="0"/>
              <a:buChar char="•"/>
            </a:pPr>
            <a:r>
              <a:rPr lang="en-US" sz="2400" dirty="0">
                <a:latin typeface="Avenir Book" panose="02000503020000020003"/>
              </a:rPr>
              <a:t>Over issuance of Licensing</a:t>
            </a:r>
          </a:p>
          <a:p>
            <a:pPr marL="342900" indent="-342900">
              <a:buFont typeface="Arial" panose="020B0604020202020204" pitchFamily="34" charset="0"/>
              <a:buChar char="•"/>
            </a:pPr>
            <a:endParaRPr lang="en-US" sz="2400" dirty="0">
              <a:latin typeface="Avenir Book" panose="02000503020000020003"/>
            </a:endParaRPr>
          </a:p>
          <a:p>
            <a:pPr marL="342900" indent="-342900">
              <a:buFont typeface="Arial" panose="020B0604020202020204" pitchFamily="34" charset="0"/>
              <a:buChar char="•"/>
            </a:pPr>
            <a:r>
              <a:rPr lang="en-US" sz="2400" dirty="0">
                <a:latin typeface="Avenir Book" panose="02000503020000020003"/>
              </a:rPr>
              <a:t>Over production </a:t>
            </a:r>
          </a:p>
          <a:p>
            <a:pPr marL="342900" indent="-342900">
              <a:buFont typeface="Arial" panose="020B0604020202020204" pitchFamily="34" charset="0"/>
              <a:buChar char="•"/>
            </a:pPr>
            <a:endParaRPr lang="en-US" sz="2400" dirty="0">
              <a:latin typeface="Avenir Book" panose="02000503020000020003"/>
            </a:endParaRPr>
          </a:p>
          <a:p>
            <a:pPr marL="342900" indent="-342900" algn="l">
              <a:buFont typeface="Arial" panose="020B0604020202020204" pitchFamily="34" charset="0"/>
              <a:buChar char="•"/>
            </a:pPr>
            <a:r>
              <a:rPr lang="en-US" sz="2400" dirty="0">
                <a:latin typeface="Avenir Book" panose="02000503020000020003"/>
              </a:rPr>
              <a:t>Distribution</a:t>
            </a:r>
          </a:p>
          <a:p>
            <a:pPr marL="342900" indent="-342900" algn="l">
              <a:buFont typeface="Arial" panose="020B0604020202020204" pitchFamily="34" charset="0"/>
              <a:buChar char="•"/>
            </a:pPr>
            <a:endParaRPr lang="en-US" sz="2400" dirty="0">
              <a:latin typeface="Avenir Book" panose="02000503020000020003"/>
            </a:endParaRPr>
          </a:p>
          <a:p>
            <a:pPr marL="342900" indent="-342900" algn="l">
              <a:buFont typeface="Arial" panose="020B0604020202020204" pitchFamily="34" charset="0"/>
              <a:buChar char="•"/>
            </a:pPr>
            <a:r>
              <a:rPr lang="en-US" sz="2400" dirty="0">
                <a:latin typeface="Avenir Book" panose="02000503020000020003"/>
              </a:rPr>
              <a:t>Consumer Demand </a:t>
            </a:r>
          </a:p>
          <a:p>
            <a:pPr marL="342900" indent="-342900" algn="l">
              <a:buFont typeface="Arial" panose="020B0604020202020204" pitchFamily="34" charset="0"/>
              <a:buChar char="•"/>
            </a:pPr>
            <a:endParaRPr lang="en-US" sz="2400" dirty="0">
              <a:latin typeface="Avenir Book" panose="02000503020000020003"/>
            </a:endParaRPr>
          </a:p>
          <a:p>
            <a:pPr marL="342900" indent="-342900" algn="l">
              <a:buFont typeface="Arial" panose="020B0604020202020204" pitchFamily="34" charset="0"/>
              <a:buChar char="•"/>
            </a:pPr>
            <a:r>
              <a:rPr lang="en-US" sz="2400" dirty="0" err="1">
                <a:latin typeface="Avenir Book" panose="02000503020000020003"/>
              </a:rPr>
              <a:t>Blindspots</a:t>
            </a:r>
            <a:r>
              <a:rPr lang="en-US" sz="2400" dirty="0">
                <a:latin typeface="Avenir Book" panose="02000503020000020003"/>
              </a:rPr>
              <a:t> in Legislation allowing for continued Black Market </a:t>
            </a:r>
            <a:r>
              <a:rPr lang="en-US" sz="2400" dirty="0" err="1">
                <a:latin typeface="Avenir Book" panose="02000503020000020003"/>
              </a:rPr>
              <a:t>porduction</a:t>
            </a:r>
            <a:endParaRPr lang="en-US" sz="2400" dirty="0">
              <a:latin typeface="Avenir Book" panose="02000503020000020003"/>
            </a:endParaRPr>
          </a:p>
          <a:p>
            <a:pPr marL="342900" indent="-342900" algn="l">
              <a:buFont typeface="Arial" panose="020B0604020202020204" pitchFamily="34" charset="0"/>
              <a:buChar char="•"/>
            </a:pPr>
            <a:endParaRPr lang="en-US" sz="2400" dirty="0">
              <a:latin typeface="Avenir Book" panose="02000503020000020003"/>
            </a:endParaRPr>
          </a:p>
          <a:p>
            <a:pPr marL="342900" indent="-342900" algn="l">
              <a:buFont typeface="Arial" panose="020B0604020202020204" pitchFamily="34" charset="0"/>
              <a:buChar char="•"/>
            </a:pPr>
            <a:r>
              <a:rPr lang="en-US" sz="2400" dirty="0">
                <a:latin typeface="Avenir Book" panose="02000503020000020003"/>
              </a:rPr>
              <a:t>Enforcement</a:t>
            </a:r>
          </a:p>
        </p:txBody>
      </p:sp>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3"/>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1929065" y="428726"/>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 The Lessons </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3"/>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3"/>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3"/>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 name="Title 1">
            <a:extLst>
              <a:ext uri="{FF2B5EF4-FFF2-40B4-BE49-F238E27FC236}">
                <a16:creationId xmlns:a16="http://schemas.microsoft.com/office/drawing/2014/main" id="{E828137E-0F42-98D2-309B-6C5976105BB6}"/>
              </a:ext>
            </a:extLst>
          </p:cNvPr>
          <p:cNvSpPr txBox="1">
            <a:spLocks/>
          </p:cNvSpPr>
          <p:nvPr/>
        </p:nvSpPr>
        <p:spPr>
          <a:xfrm>
            <a:off x="2159619" y="6648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dirty="0">
              <a:solidFill>
                <a:srgbClr val="B60017"/>
              </a:solidFill>
              <a:latin typeface="Avenir Book" panose="02000503020000020003"/>
              <a:ea typeface="Baskerville" panose="02020502070401020303" pitchFamily="18" charset="0"/>
            </a:endParaRPr>
          </a:p>
        </p:txBody>
      </p:sp>
    </p:spTree>
    <p:extLst>
      <p:ext uri="{BB962C8B-B14F-4D97-AF65-F5344CB8AC3E}">
        <p14:creationId xmlns:p14="http://schemas.microsoft.com/office/powerpoint/2010/main" val="59850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ctor Hand Drawn Stylized Map Of Canadian Provinces. Canada Travel  Illustration. North America Map Royalty Free SVG, Cliparts, Vectors, and  Stock Illustration. Image 187856462.">
            <a:extLst>
              <a:ext uri="{FF2B5EF4-FFF2-40B4-BE49-F238E27FC236}">
                <a16:creationId xmlns:a16="http://schemas.microsoft.com/office/drawing/2014/main" id="{EF8049BE-6767-601C-DF96-8DFDDDBE4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702" y="187934"/>
            <a:ext cx="3759692" cy="3133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4"/>
          <a:stretch>
            <a:fillRect/>
          </a:stretch>
        </p:blipFill>
        <p:spPr>
          <a:xfrm>
            <a:off x="345688" y="5660226"/>
            <a:ext cx="952090" cy="1003904"/>
          </a:xfrm>
          <a:prstGeom prst="rect">
            <a:avLst/>
          </a:prstGeom>
        </p:spPr>
      </p:pic>
      <p:sp>
        <p:nvSpPr>
          <p:cNvPr id="31" name="Rectangle 30">
            <a:extLst>
              <a:ext uri="{FF2B5EF4-FFF2-40B4-BE49-F238E27FC236}">
                <a16:creationId xmlns:a16="http://schemas.microsoft.com/office/drawing/2014/main" id="{389DE8CE-0FF2-47CB-B749-ED9481D11F6B}"/>
              </a:ext>
            </a:extLst>
          </p:cNvPr>
          <p:cNvSpPr/>
          <p:nvPr/>
        </p:nvSpPr>
        <p:spPr>
          <a:xfrm>
            <a:off x="0" y="0"/>
            <a:ext cx="1650380" cy="6858000"/>
          </a:xfrm>
          <a:prstGeom prst="rect">
            <a:avLst/>
          </a:prstGeom>
          <a:blipFill>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4"/>
          <a:stretch>
            <a:fillRect/>
          </a:stretch>
        </p:blipFill>
        <p:spPr>
          <a:xfrm>
            <a:off x="345688" y="5638077"/>
            <a:ext cx="952090" cy="1003904"/>
          </a:xfrm>
          <a:prstGeom prst="rect">
            <a:avLst/>
          </a:prstGeom>
        </p:spPr>
      </p:pic>
      <p:sp>
        <p:nvSpPr>
          <p:cNvPr id="3" name="Subtitle 2">
            <a:extLst>
              <a:ext uri="{FF2B5EF4-FFF2-40B4-BE49-F238E27FC236}">
                <a16:creationId xmlns:a16="http://schemas.microsoft.com/office/drawing/2014/main" id="{6FFB6329-FB62-47C2-20F3-FEAE6EC564D7}"/>
              </a:ext>
            </a:extLst>
          </p:cNvPr>
          <p:cNvSpPr>
            <a:spLocks noGrp="1"/>
          </p:cNvSpPr>
          <p:nvPr>
            <p:ph type="subTitle" idx="1"/>
          </p:nvPr>
        </p:nvSpPr>
        <p:spPr>
          <a:xfrm>
            <a:off x="2223800" y="1630443"/>
            <a:ext cx="9559055" cy="4654117"/>
          </a:xfrm>
        </p:spPr>
        <p:txBody>
          <a:bodyPr numCol="1">
            <a:noAutofit/>
          </a:bodyPr>
          <a:lstStyle/>
          <a:p>
            <a:pPr marL="285750" indent="-285750" algn="l">
              <a:lnSpc>
                <a:spcPct val="120000"/>
              </a:lnSpc>
              <a:buFont typeface="Arial" panose="020B0604020202020204" pitchFamily="34" charset="0"/>
              <a:buChar char="•"/>
            </a:pPr>
            <a:r>
              <a:rPr lang="en-US" dirty="0">
                <a:latin typeface="Avenir Book" panose="02000503020000020003"/>
              </a:rPr>
              <a:t>Nation of 40 million people</a:t>
            </a:r>
          </a:p>
          <a:p>
            <a:pPr marL="285750" indent="-285750" algn="l">
              <a:lnSpc>
                <a:spcPct val="120000"/>
              </a:lnSpc>
              <a:buFont typeface="Arial" panose="020B0604020202020204" pitchFamily="34" charset="0"/>
              <a:buChar char="•"/>
            </a:pPr>
            <a:r>
              <a:rPr lang="en-US" dirty="0">
                <a:latin typeface="Avenir Book" panose="02000503020000020003"/>
              </a:rPr>
              <a:t>GDP of over $2.2 Trillion  </a:t>
            </a:r>
          </a:p>
          <a:p>
            <a:pPr marL="285750" indent="-285750" algn="l">
              <a:lnSpc>
                <a:spcPct val="120000"/>
              </a:lnSpc>
              <a:buFont typeface="Arial" panose="020B0604020202020204" pitchFamily="34" charset="0"/>
              <a:buChar char="•"/>
            </a:pPr>
            <a:r>
              <a:rPr lang="en-US" dirty="0">
                <a:latin typeface="Avenir Book" panose="02000503020000020003"/>
              </a:rPr>
              <a:t>Second Largest Country in the world by Land Mass</a:t>
            </a:r>
          </a:p>
          <a:p>
            <a:pPr marL="285750" indent="-285750" algn="l">
              <a:lnSpc>
                <a:spcPct val="120000"/>
              </a:lnSpc>
              <a:buFont typeface="Arial" panose="020B0604020202020204" pitchFamily="34" charset="0"/>
              <a:buChar char="•"/>
            </a:pPr>
            <a:r>
              <a:rPr lang="en-US" dirty="0">
                <a:latin typeface="Avenir Book" panose="02000503020000020003"/>
              </a:rPr>
              <a:t>2 million freshwater lakes - 31,000+ are over 3 square kms</a:t>
            </a:r>
          </a:p>
          <a:p>
            <a:pPr marL="285750" indent="-285750" algn="l">
              <a:lnSpc>
                <a:spcPct val="120000"/>
              </a:lnSpc>
              <a:buFont typeface="Arial" panose="020B0604020202020204" pitchFamily="34" charset="0"/>
              <a:buChar char="•"/>
            </a:pPr>
            <a:r>
              <a:rPr lang="en-US" dirty="0">
                <a:latin typeface="Avenir Book" panose="02000503020000020003"/>
              </a:rPr>
              <a:t>We have 6 Time Zones</a:t>
            </a:r>
          </a:p>
          <a:p>
            <a:pPr marL="285750" indent="-285750" algn="l">
              <a:lnSpc>
                <a:spcPct val="120000"/>
              </a:lnSpc>
              <a:buFont typeface="Arial" panose="020B0604020202020204" pitchFamily="34" charset="0"/>
              <a:buChar char="•"/>
            </a:pPr>
            <a:r>
              <a:rPr lang="en-US" i="0" dirty="0">
                <a:effectLst/>
                <a:latin typeface="Avenir Book" panose="02000503020000020003"/>
              </a:rPr>
              <a:t>We share the longest unprotected border in the world with the US</a:t>
            </a:r>
          </a:p>
          <a:p>
            <a:pPr marL="285750" indent="-285750" algn="l">
              <a:lnSpc>
                <a:spcPct val="120000"/>
              </a:lnSpc>
              <a:buFont typeface="Arial" panose="020B0604020202020204" pitchFamily="34" charset="0"/>
              <a:buChar char="•"/>
            </a:pPr>
            <a:r>
              <a:rPr lang="en-US" dirty="0">
                <a:latin typeface="Avenir Book" panose="02000503020000020003"/>
              </a:rPr>
              <a:t>Our coldest temperature ever recorded was -63 Celsius</a:t>
            </a:r>
          </a:p>
          <a:p>
            <a:pPr algn="l">
              <a:lnSpc>
                <a:spcPct val="120000"/>
              </a:lnSpc>
            </a:pPr>
            <a:r>
              <a:rPr lang="en-US" i="1" dirty="0">
                <a:latin typeface="Avenir Book" panose="02000503020000020003"/>
              </a:rPr>
              <a:t>		</a:t>
            </a:r>
            <a:endParaRPr lang="en-US" b="1" dirty="0"/>
          </a:p>
        </p:txBody>
      </p:sp>
      <p:sp>
        <p:nvSpPr>
          <p:cNvPr id="2" name="Title 1">
            <a:extLst>
              <a:ext uri="{FF2B5EF4-FFF2-40B4-BE49-F238E27FC236}">
                <a16:creationId xmlns:a16="http://schemas.microsoft.com/office/drawing/2014/main" id="{384FFCFB-8C01-5D6A-6FA9-C31D4F87223B}"/>
              </a:ext>
            </a:extLst>
          </p:cNvPr>
          <p:cNvSpPr txBox="1">
            <a:spLocks/>
          </p:cNvSpPr>
          <p:nvPr/>
        </p:nvSpPr>
        <p:spPr>
          <a:xfrm>
            <a:off x="2007219" y="57344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dirty="0">
              <a:solidFill>
                <a:srgbClr val="B60017"/>
              </a:solidFill>
              <a:latin typeface="Avenir Book" panose="02000503020000020003"/>
              <a:ea typeface="Baskerville" panose="02020502070401020303" pitchFamily="18" charset="0"/>
            </a:endParaRPr>
          </a:p>
        </p:txBody>
      </p:sp>
    </p:spTree>
    <p:extLst>
      <p:ext uri="{BB962C8B-B14F-4D97-AF65-F5344CB8AC3E}">
        <p14:creationId xmlns:p14="http://schemas.microsoft.com/office/powerpoint/2010/main" val="95480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FDD920-037A-2C46-BA6A-65A6ADE2D5CC}"/>
              </a:ext>
            </a:extLst>
          </p:cNvPr>
          <p:cNvSpPr/>
          <p:nvPr/>
        </p:nvSpPr>
        <p:spPr>
          <a:xfrm>
            <a:off x="1948602" y="790603"/>
            <a:ext cx="9201555" cy="6223242"/>
          </a:xfrm>
          <a:prstGeom prst="rect">
            <a:avLst/>
          </a:prstGeom>
        </p:spPr>
        <p:txBody>
          <a:bodyPr wrap="square">
            <a:spAutoFit/>
          </a:bodyPr>
          <a:lstStyle/>
          <a:p>
            <a:pPr algn="l">
              <a:lnSpc>
                <a:spcPct val="120000"/>
              </a:lnSpc>
            </a:pPr>
            <a:endParaRPr lang="en-US" sz="2400" dirty="0">
              <a:latin typeface="Avenir Book" panose="02000503020000020003"/>
            </a:endParaRPr>
          </a:p>
          <a:p>
            <a:pPr marL="342900" indent="-342900" algn="l">
              <a:lnSpc>
                <a:spcPct val="120000"/>
              </a:lnSpc>
              <a:buFont typeface="Arial" panose="020B0604020202020204" pitchFamily="34" charset="0"/>
              <a:buChar char="•"/>
            </a:pPr>
            <a:r>
              <a:rPr lang="en-US" sz="2400" dirty="0">
                <a:latin typeface="Avenir Book" panose="02000503020000020003"/>
              </a:rPr>
              <a:t>70% of Cannabis consumed in Canada is legal</a:t>
            </a:r>
          </a:p>
          <a:p>
            <a:pPr marL="342900" indent="-342900" algn="l">
              <a:lnSpc>
                <a:spcPct val="120000"/>
              </a:lnSpc>
              <a:buFont typeface="Arial" panose="020B0604020202020204" pitchFamily="34" charset="0"/>
              <a:buChar char="•"/>
            </a:pPr>
            <a:endParaRPr lang="en-US" sz="2400" dirty="0">
              <a:latin typeface="Avenir Book" panose="02000503020000020003"/>
            </a:endParaRPr>
          </a:p>
          <a:p>
            <a:pPr marL="342900" indent="-342900" algn="l">
              <a:lnSpc>
                <a:spcPct val="120000"/>
              </a:lnSpc>
              <a:buFont typeface="Arial" panose="020B0604020202020204" pitchFamily="34" charset="0"/>
              <a:buChar char="•"/>
            </a:pPr>
            <a:r>
              <a:rPr lang="en-US" sz="2400" i="0" dirty="0">
                <a:effectLst/>
                <a:latin typeface="Avenir Book" panose="02000503020000020003"/>
              </a:rPr>
              <a:t>Contributed $54 billion to Canada’s GDP</a:t>
            </a:r>
          </a:p>
          <a:p>
            <a:pPr marL="171450" indent="-171450" algn="l">
              <a:lnSpc>
                <a:spcPct val="120000"/>
              </a:lnSpc>
              <a:buFont typeface="Arial" panose="020B0604020202020204" pitchFamily="34" charset="0"/>
              <a:buChar char="•"/>
            </a:pPr>
            <a:endParaRPr lang="en-US" sz="2400" i="0" dirty="0">
              <a:effectLst/>
              <a:latin typeface="Avenir Book" panose="02000503020000020003"/>
            </a:endParaRPr>
          </a:p>
          <a:p>
            <a:pPr marL="342900" indent="-342900" algn="l">
              <a:lnSpc>
                <a:spcPct val="120000"/>
              </a:lnSpc>
              <a:buFont typeface="Arial" panose="020B0604020202020204" pitchFamily="34" charset="0"/>
              <a:buChar char="•"/>
            </a:pPr>
            <a:r>
              <a:rPr lang="en-US" sz="2400" i="0" dirty="0">
                <a:effectLst/>
                <a:latin typeface="Avenir Book" panose="02000503020000020003"/>
              </a:rPr>
              <a:t>Led to the creation of 151,000 jobs</a:t>
            </a:r>
          </a:p>
          <a:p>
            <a:pPr marL="342900" indent="-342900" algn="l">
              <a:lnSpc>
                <a:spcPct val="120000"/>
              </a:lnSpc>
              <a:buFont typeface="Arial" panose="020B0604020202020204" pitchFamily="34" charset="0"/>
              <a:buChar char="•"/>
            </a:pPr>
            <a:endParaRPr lang="en-US" sz="2400" dirty="0">
              <a:latin typeface="Avenir Book" panose="02000503020000020003"/>
            </a:endParaRPr>
          </a:p>
          <a:p>
            <a:pPr marL="342900" indent="-342900" algn="l">
              <a:lnSpc>
                <a:spcPct val="120000"/>
              </a:lnSpc>
              <a:buFont typeface="Arial" panose="020B0604020202020204" pitchFamily="34" charset="0"/>
              <a:buChar char="•"/>
            </a:pPr>
            <a:r>
              <a:rPr lang="en-US" sz="2400" dirty="0">
                <a:latin typeface="Avenir Book" panose="02000503020000020003"/>
              </a:rPr>
              <a:t>Generated approx. </a:t>
            </a:r>
            <a:r>
              <a:rPr lang="en-US" sz="2400" i="0" dirty="0">
                <a:effectLst/>
                <a:latin typeface="Avenir Book" panose="02000503020000020003"/>
              </a:rPr>
              <a:t>$10 billion in tax revenues</a:t>
            </a:r>
            <a:endParaRPr lang="en-CA" sz="2400" dirty="0">
              <a:solidFill>
                <a:srgbClr val="333333"/>
              </a:solidFill>
              <a:latin typeface="Avenir Book" panose="02000503020000020003"/>
            </a:endParaRPr>
          </a:p>
          <a:p>
            <a:pPr marL="171450" indent="-171450" algn="l">
              <a:buFont typeface="Arial" panose="020B0604020202020204" pitchFamily="34" charset="0"/>
              <a:buChar char="•"/>
            </a:pPr>
            <a:endParaRPr lang="en-CA" sz="2400" dirty="0">
              <a:solidFill>
                <a:srgbClr val="333333"/>
              </a:solidFill>
              <a:latin typeface="Avenir Book" panose="02000503020000020003"/>
            </a:endParaRPr>
          </a:p>
          <a:p>
            <a:pPr marL="342900" indent="-342900" algn="l">
              <a:buFont typeface="Arial" panose="020B0604020202020204" pitchFamily="34" charset="0"/>
              <a:buChar char="•"/>
            </a:pPr>
            <a:r>
              <a:rPr lang="en-CA" sz="2400" dirty="0">
                <a:solidFill>
                  <a:srgbClr val="333333"/>
                </a:solidFill>
                <a:latin typeface="Avenir Book" panose="02000503020000020003"/>
              </a:rPr>
              <a:t>$4.7 billion in Sales of Recreational Cannabis through Authorized Retail Outlets in 2023 alone.</a:t>
            </a:r>
          </a:p>
          <a:p>
            <a:pPr algn="l"/>
            <a:endParaRPr lang="en-CA" sz="2400" dirty="0">
              <a:solidFill>
                <a:srgbClr val="333333"/>
              </a:solidFill>
              <a:latin typeface="Avenir Book" panose="02000503020000020003"/>
            </a:endParaRPr>
          </a:p>
          <a:p>
            <a:pPr algn="l"/>
            <a:endParaRPr lang="en-US" sz="2400" dirty="0">
              <a:latin typeface="Avenir Book" panose="02000503020000020003"/>
              <a:ea typeface="Calibri" panose="020F0502020204030204" pitchFamily="34" charset="0"/>
              <a:cs typeface="Times New Roman" panose="02020603050405020304" pitchFamily="18" charset="0"/>
            </a:endParaRPr>
          </a:p>
          <a:p>
            <a:pPr algn="l"/>
            <a:endParaRPr lang="en-US" sz="2400" dirty="0">
              <a:effectLst/>
              <a:latin typeface="Avenir Book" panose="02000503020000020003"/>
              <a:ea typeface="Calibri" panose="020F0502020204030204" pitchFamily="34" charset="0"/>
              <a:cs typeface="Times New Roman" panose="02020603050405020304" pitchFamily="18" charset="0"/>
            </a:endParaRPr>
          </a:p>
          <a:p>
            <a:pPr algn="l"/>
            <a:endParaRPr lang="en-US" sz="2400" dirty="0">
              <a:latin typeface="Avenir Book" panose="02000503020000020003"/>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1248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 </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 name="Title 1">
            <a:extLst>
              <a:ext uri="{FF2B5EF4-FFF2-40B4-BE49-F238E27FC236}">
                <a16:creationId xmlns:a16="http://schemas.microsoft.com/office/drawing/2014/main" id="{E828137E-0F42-98D2-309B-6C5976105BB6}"/>
              </a:ext>
            </a:extLst>
          </p:cNvPr>
          <p:cNvSpPr txBox="1">
            <a:spLocks/>
          </p:cNvSpPr>
          <p:nvPr/>
        </p:nvSpPr>
        <p:spPr>
          <a:xfrm>
            <a:off x="1948603" y="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The Good !</a:t>
            </a:r>
            <a:endParaRPr lang="en-US" sz="4000" dirty="0">
              <a:solidFill>
                <a:srgbClr val="B60017"/>
              </a:solidFill>
              <a:latin typeface="Avenir Book" panose="02000503020000020003"/>
              <a:ea typeface="Baskerville" panose="02020502070401020303" pitchFamily="18" charset="0"/>
            </a:endParaRPr>
          </a:p>
        </p:txBody>
      </p:sp>
    </p:spTree>
    <p:extLst>
      <p:ext uri="{BB962C8B-B14F-4D97-AF65-F5344CB8AC3E}">
        <p14:creationId xmlns:p14="http://schemas.microsoft.com/office/powerpoint/2010/main" val="95056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pic>
        <p:nvPicPr>
          <p:cNvPr id="5" name="Picture 4">
            <a:extLst>
              <a:ext uri="{FF2B5EF4-FFF2-40B4-BE49-F238E27FC236}">
                <a16:creationId xmlns:a16="http://schemas.microsoft.com/office/drawing/2014/main" id="{ACBD41B2-6B91-66A3-F295-DE40AA9DCC7A}"/>
              </a:ext>
            </a:extLst>
          </p:cNvPr>
          <p:cNvPicPr>
            <a:picLocks noChangeAspect="1"/>
          </p:cNvPicPr>
          <p:nvPr/>
        </p:nvPicPr>
        <p:blipFill>
          <a:blip r:embed="rId2"/>
          <a:stretch>
            <a:fillRect/>
          </a:stretch>
        </p:blipFill>
        <p:spPr>
          <a:xfrm>
            <a:off x="345688" y="5660226"/>
            <a:ext cx="952090" cy="1003904"/>
          </a:xfrm>
          <a:prstGeom prst="rect">
            <a:avLst/>
          </a:prstGeom>
        </p:spPr>
      </p:pic>
      <p:sp>
        <p:nvSpPr>
          <p:cNvPr id="6" name="Rectangle 5">
            <a:extLst>
              <a:ext uri="{FF2B5EF4-FFF2-40B4-BE49-F238E27FC236}">
                <a16:creationId xmlns:a16="http://schemas.microsoft.com/office/drawing/2014/main" id="{C6A7C41B-7FF6-11D1-9836-6F19C962680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DB69E4-51BC-4B82-9D69-864592ADBFFA}"/>
              </a:ext>
            </a:extLst>
          </p:cNvPr>
          <p:cNvPicPr>
            <a:picLocks noChangeAspect="1"/>
          </p:cNvPicPr>
          <p:nvPr/>
        </p:nvPicPr>
        <p:blipFill>
          <a:blip r:embed="rId2"/>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B25E8A3C-68D9-C9B4-ED08-E349A0DE5B91}"/>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The 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
        <p:nvSpPr>
          <p:cNvPr id="2" name="Rectangle 1">
            <a:extLst>
              <a:ext uri="{FF2B5EF4-FFF2-40B4-BE49-F238E27FC236}">
                <a16:creationId xmlns:a16="http://schemas.microsoft.com/office/drawing/2014/main" id="{F6A2A1AF-8E05-5D3C-035D-C71A064C8F92}"/>
              </a:ext>
            </a:extLst>
          </p:cNvPr>
          <p:cNvSpPr/>
          <p:nvPr/>
        </p:nvSpPr>
        <p:spPr>
          <a:xfrm>
            <a:off x="2024948" y="1375034"/>
            <a:ext cx="9201555" cy="461665"/>
          </a:xfrm>
          <a:prstGeom prst="rect">
            <a:avLst/>
          </a:prstGeom>
        </p:spPr>
        <p:txBody>
          <a:bodyPr wrap="square">
            <a:spAutoFit/>
          </a:bodyPr>
          <a:lstStyle/>
          <a:p>
            <a:pPr algn="l"/>
            <a:r>
              <a:rPr lang="en-CA" sz="2400" b="1" dirty="0">
                <a:solidFill>
                  <a:srgbClr val="333333"/>
                </a:solidFill>
                <a:latin typeface="Avenir Book" panose="02000503020000020003"/>
              </a:rPr>
              <a:t>Bank Note Grade Security Stamp Design</a:t>
            </a:r>
            <a:endParaRPr lang="en-US" sz="2000" dirty="0">
              <a:solidFill>
                <a:srgbClr val="333333"/>
              </a:solidFill>
              <a:latin typeface="Avenir Book" panose="02000503020000020003"/>
            </a:endParaRPr>
          </a:p>
        </p:txBody>
      </p:sp>
      <p:grpSp>
        <p:nvGrpSpPr>
          <p:cNvPr id="15" name="Group 14">
            <a:extLst>
              <a:ext uri="{FF2B5EF4-FFF2-40B4-BE49-F238E27FC236}">
                <a16:creationId xmlns:a16="http://schemas.microsoft.com/office/drawing/2014/main" id="{FCCE20E8-5AF4-0F00-59AC-366CF50A6CC0}"/>
              </a:ext>
            </a:extLst>
          </p:cNvPr>
          <p:cNvGrpSpPr/>
          <p:nvPr/>
        </p:nvGrpSpPr>
        <p:grpSpPr>
          <a:xfrm>
            <a:off x="1908151" y="2433459"/>
            <a:ext cx="6704469" cy="3344964"/>
            <a:chOff x="1806551" y="2433459"/>
            <a:chExt cx="6704469" cy="3344964"/>
          </a:xfrm>
        </p:grpSpPr>
        <p:pic>
          <p:nvPicPr>
            <p:cNvPr id="11" name="Picture 10">
              <a:extLst>
                <a:ext uri="{FF2B5EF4-FFF2-40B4-BE49-F238E27FC236}">
                  <a16:creationId xmlns:a16="http://schemas.microsoft.com/office/drawing/2014/main" id="{677DA2EC-27BE-0676-3A99-4708FB64082D}"/>
                </a:ext>
              </a:extLst>
            </p:cNvPr>
            <p:cNvPicPr>
              <a:picLocks noChangeAspect="1"/>
            </p:cNvPicPr>
            <p:nvPr/>
          </p:nvPicPr>
          <p:blipFill rotWithShape="1">
            <a:blip r:embed="rId5"/>
            <a:srcRect l="14429" t="31160" r="47989" b="35507"/>
            <a:stretch/>
          </p:blipFill>
          <p:spPr>
            <a:xfrm>
              <a:off x="1806551" y="2433459"/>
              <a:ext cx="6704469" cy="3344964"/>
            </a:xfrm>
            <a:prstGeom prst="rect">
              <a:avLst/>
            </a:prstGeom>
          </p:spPr>
        </p:pic>
        <p:pic>
          <p:nvPicPr>
            <p:cNvPr id="12" name="Picture 2" descr="Canada gov't pulled in CA$1.5 billion in cannabis tax, profit">
              <a:extLst>
                <a:ext uri="{FF2B5EF4-FFF2-40B4-BE49-F238E27FC236}">
                  <a16:creationId xmlns:a16="http://schemas.microsoft.com/office/drawing/2014/main" id="{D35C4391-158A-C8EE-9335-30F030ABD16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85" t="11193" r="87295" b="84853"/>
            <a:stretch/>
          </p:blipFill>
          <p:spPr bwMode="auto">
            <a:xfrm>
              <a:off x="3434122" y="3359090"/>
              <a:ext cx="1198838" cy="32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64AF5E9B-B45D-CB48-36DD-B0CF54E7B9D6}"/>
              </a:ext>
            </a:extLst>
          </p:cNvPr>
          <p:cNvGrpSpPr/>
          <p:nvPr/>
        </p:nvGrpSpPr>
        <p:grpSpPr>
          <a:xfrm>
            <a:off x="8420259" y="165014"/>
            <a:ext cx="3416344" cy="6527972"/>
            <a:chOff x="8743752" y="330028"/>
            <a:chExt cx="3054592" cy="6197942"/>
          </a:xfrm>
        </p:grpSpPr>
        <p:sp>
          <p:nvSpPr>
            <p:cNvPr id="4" name="Rectangle: Rounded Corners 3">
              <a:extLst>
                <a:ext uri="{FF2B5EF4-FFF2-40B4-BE49-F238E27FC236}">
                  <a16:creationId xmlns:a16="http://schemas.microsoft.com/office/drawing/2014/main" id="{DA8CBCD8-EDAA-DFE1-C8E1-3E08294BE9CE}"/>
                </a:ext>
              </a:extLst>
            </p:cNvPr>
            <p:cNvSpPr/>
            <p:nvPr/>
          </p:nvSpPr>
          <p:spPr>
            <a:xfrm>
              <a:off x="8743752" y="3283593"/>
              <a:ext cx="2821859" cy="2494830"/>
            </a:xfrm>
            <a:prstGeom prst="round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pic>
          <p:nvPicPr>
            <p:cNvPr id="1026" name="Picture 2" descr="Canada gov't pulled in CA$1.5 billion in cannabis tax, profit">
              <a:extLst>
                <a:ext uri="{FF2B5EF4-FFF2-40B4-BE49-F238E27FC236}">
                  <a16:creationId xmlns:a16="http://schemas.microsoft.com/office/drawing/2014/main" id="{D8031C64-3AB0-DEEC-47A3-4D22FD7CBD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34" t="36884" r="5138" b="6438"/>
            <a:stretch/>
          </p:blipFill>
          <p:spPr bwMode="auto">
            <a:xfrm rot="16200000">
              <a:off x="7814163" y="2543788"/>
              <a:ext cx="6197942" cy="1770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anada gov't pulled in CA$1.5 billion in cannabis tax, profit">
              <a:extLst>
                <a:ext uri="{FF2B5EF4-FFF2-40B4-BE49-F238E27FC236}">
                  <a16:creationId xmlns:a16="http://schemas.microsoft.com/office/drawing/2014/main" id="{4204D33F-2BA7-313C-F0B2-E9AE3D4E70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34" t="7765" r="5138" b="66647"/>
            <a:stretch/>
          </p:blipFill>
          <p:spPr bwMode="auto">
            <a:xfrm rot="16200000">
              <a:off x="6601429" y="3029351"/>
              <a:ext cx="6197942" cy="799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783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1D6692-30C9-746C-3E03-4AD41F2EAAB1}"/>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A8AEE2-8CB0-F5A1-CED7-04E1107247EF}"/>
              </a:ext>
            </a:extLst>
          </p:cNvPr>
          <p:cNvPicPr>
            <a:picLocks noChangeAspect="1"/>
          </p:cNvPicPr>
          <p:nvPr/>
        </p:nvPicPr>
        <p:blipFill>
          <a:blip r:embed="rId5"/>
          <a:stretch>
            <a:fillRect/>
          </a:stretch>
        </p:blipFill>
        <p:spPr>
          <a:xfrm>
            <a:off x="345688" y="5638077"/>
            <a:ext cx="952090" cy="1003904"/>
          </a:xfrm>
          <a:prstGeom prst="rect">
            <a:avLst/>
          </a:prstGeom>
        </p:spPr>
      </p:pic>
      <p:sp>
        <p:nvSpPr>
          <p:cNvPr id="11" name="Title 6">
            <a:extLst>
              <a:ext uri="{FF2B5EF4-FFF2-40B4-BE49-F238E27FC236}">
                <a16:creationId xmlns:a16="http://schemas.microsoft.com/office/drawing/2014/main" id="{8333985D-164E-C529-79CF-E1B0AC26C4DE}"/>
              </a:ext>
            </a:extLst>
          </p:cNvPr>
          <p:cNvSpPr txBox="1">
            <a:spLocks/>
          </p:cNvSpPr>
          <p:nvPr/>
        </p:nvSpPr>
        <p:spPr>
          <a:xfrm>
            <a:off x="4089321" y="779361"/>
            <a:ext cx="5945659" cy="1325563"/>
          </a:xfrm>
          <a:prstGeom prst="rect">
            <a:avLst/>
          </a:prstGeom>
        </p:spPr>
        <p:txBody>
          <a:bodyPr vert="horz" lIns="91440" tIns="45720" rIns="91440" bIns="45720" rtlCol="0" anchor="ctr">
            <a:normAutofit fontScale="97500"/>
          </a:bodyPr>
          <a:lstStyle>
            <a:defPPr>
              <a:defRPr lang="en-US"/>
            </a:defPPr>
            <a:lvl1pPr>
              <a:lnSpc>
                <a:spcPct val="90000"/>
              </a:lnSpc>
              <a:spcBef>
                <a:spcPct val="0"/>
              </a:spcBef>
              <a:buNone/>
              <a:defRPr sz="4000" b="1" i="0">
                <a:solidFill>
                  <a:schemeClr val="accent1"/>
                </a:solidFill>
                <a:latin typeface="Avenir Book" panose="02000503020000020003"/>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A32035"/>
              </a:solidFill>
              <a:effectLst/>
              <a:uLnTx/>
              <a:uFillTx/>
              <a:latin typeface="cbn-baskerville"/>
            </a:endParaRPr>
          </a:p>
        </p:txBody>
      </p:sp>
      <p:sp>
        <p:nvSpPr>
          <p:cNvPr id="13" name="TextBox 12">
            <a:extLst>
              <a:ext uri="{FF2B5EF4-FFF2-40B4-BE49-F238E27FC236}">
                <a16:creationId xmlns:a16="http://schemas.microsoft.com/office/drawing/2014/main" id="{839D3901-0AA1-6555-1E84-EC04BD57F853}"/>
              </a:ext>
            </a:extLst>
          </p:cNvPr>
          <p:cNvSpPr txBox="1"/>
          <p:nvPr/>
        </p:nvSpPr>
        <p:spPr>
          <a:xfrm>
            <a:off x="9939299" y="2835350"/>
            <a:ext cx="894907"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Book"/>
                <a:ea typeface="+mn-ea"/>
                <a:cs typeface="Calibri"/>
              </a:rPr>
              <a:t>Currency</a:t>
            </a:r>
          </a:p>
        </p:txBody>
      </p:sp>
      <p:sp>
        <p:nvSpPr>
          <p:cNvPr id="14" name="TextBox 13">
            <a:extLst>
              <a:ext uri="{FF2B5EF4-FFF2-40B4-BE49-F238E27FC236}">
                <a16:creationId xmlns:a16="http://schemas.microsoft.com/office/drawing/2014/main" id="{5919A1A6-2C38-03AB-2414-2C997A0F3AB1}"/>
              </a:ext>
            </a:extLst>
          </p:cNvPr>
          <p:cNvSpPr txBox="1"/>
          <p:nvPr/>
        </p:nvSpPr>
        <p:spPr>
          <a:xfrm>
            <a:off x="2259289" y="5790364"/>
            <a:ext cx="20966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Book"/>
                <a:ea typeface="+mn-ea"/>
                <a:cs typeface="Calibri"/>
              </a:rPr>
              <a:t>Civil Identity</a:t>
            </a:r>
          </a:p>
        </p:txBody>
      </p:sp>
      <p:sp>
        <p:nvSpPr>
          <p:cNvPr id="15" name="TextBox 14">
            <a:extLst>
              <a:ext uri="{FF2B5EF4-FFF2-40B4-BE49-F238E27FC236}">
                <a16:creationId xmlns:a16="http://schemas.microsoft.com/office/drawing/2014/main" id="{48DA81CD-FE83-489C-CBA5-576957139BA7}"/>
              </a:ext>
            </a:extLst>
          </p:cNvPr>
          <p:cNvSpPr txBox="1"/>
          <p:nvPr/>
        </p:nvSpPr>
        <p:spPr>
          <a:xfrm>
            <a:off x="6280286" y="2817719"/>
            <a:ext cx="1668079"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venir Book"/>
                <a:ea typeface="+mn-ea"/>
                <a:cs typeface="Calibri"/>
              </a:rPr>
              <a:t>Border Security</a:t>
            </a:r>
          </a:p>
        </p:txBody>
      </p:sp>
      <p:sp>
        <p:nvSpPr>
          <p:cNvPr id="16" name="TextBox 15">
            <a:extLst>
              <a:ext uri="{FF2B5EF4-FFF2-40B4-BE49-F238E27FC236}">
                <a16:creationId xmlns:a16="http://schemas.microsoft.com/office/drawing/2014/main" id="{1A3204C3-477D-19F7-29F6-82B1E365F982}"/>
              </a:ext>
            </a:extLst>
          </p:cNvPr>
          <p:cNvSpPr txBox="1"/>
          <p:nvPr/>
        </p:nvSpPr>
        <p:spPr>
          <a:xfrm>
            <a:off x="2590907" y="2872516"/>
            <a:ext cx="1537989"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venir Book"/>
                <a:ea typeface="+mn-ea"/>
                <a:cs typeface="Calibri"/>
              </a:rPr>
              <a:t>Excise Control</a:t>
            </a:r>
          </a:p>
        </p:txBody>
      </p:sp>
      <p:sp>
        <p:nvSpPr>
          <p:cNvPr id="17" name="TextBox 16">
            <a:extLst>
              <a:ext uri="{FF2B5EF4-FFF2-40B4-BE49-F238E27FC236}">
                <a16:creationId xmlns:a16="http://schemas.microsoft.com/office/drawing/2014/main" id="{895EF326-FFCF-0028-F6A4-3F629DF55580}"/>
              </a:ext>
            </a:extLst>
          </p:cNvPr>
          <p:cNvSpPr txBox="1"/>
          <p:nvPr/>
        </p:nvSpPr>
        <p:spPr>
          <a:xfrm>
            <a:off x="9511400" y="5703906"/>
            <a:ext cx="20072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venir Book"/>
                <a:ea typeface="+mn-ea"/>
                <a:cs typeface="Calibri"/>
              </a:rPr>
              <a:t>Driver and Vehicle</a:t>
            </a:r>
          </a:p>
        </p:txBody>
      </p:sp>
      <p:sp>
        <p:nvSpPr>
          <p:cNvPr id="18" name="TextBox 17">
            <a:extLst>
              <a:ext uri="{FF2B5EF4-FFF2-40B4-BE49-F238E27FC236}">
                <a16:creationId xmlns:a16="http://schemas.microsoft.com/office/drawing/2014/main" id="{20686B99-0D84-FE4B-E53B-F63E0BFCD0B5}"/>
              </a:ext>
            </a:extLst>
          </p:cNvPr>
          <p:cNvSpPr txBox="1"/>
          <p:nvPr/>
        </p:nvSpPr>
        <p:spPr>
          <a:xfrm>
            <a:off x="6044803" y="5708266"/>
            <a:ext cx="17256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venir Book"/>
                <a:ea typeface="+mn-ea"/>
                <a:cs typeface="Calibri"/>
              </a:rPr>
              <a:t>Lotteries and Gaming</a:t>
            </a:r>
          </a:p>
        </p:txBody>
      </p:sp>
      <p:pic>
        <p:nvPicPr>
          <p:cNvPr id="19" name="Picture 19" descr="A picture containing graphical user interface&#10;&#10;Description automatically generated">
            <a:extLst>
              <a:ext uri="{FF2B5EF4-FFF2-40B4-BE49-F238E27FC236}">
                <a16:creationId xmlns:a16="http://schemas.microsoft.com/office/drawing/2014/main" id="{E04AFB9A-9E4F-87E5-F929-94115609DF52}"/>
              </a:ext>
            </a:extLst>
          </p:cNvPr>
          <p:cNvPicPr>
            <a:picLocks noChangeAspect="1"/>
          </p:cNvPicPr>
          <p:nvPr/>
        </p:nvPicPr>
        <p:blipFill>
          <a:blip r:embed="rId6"/>
          <a:stretch>
            <a:fillRect/>
          </a:stretch>
        </p:blipFill>
        <p:spPr>
          <a:xfrm>
            <a:off x="9511400" y="3783182"/>
            <a:ext cx="1851693" cy="1852239"/>
          </a:xfrm>
          <a:prstGeom prst="rect">
            <a:avLst/>
          </a:prstGeom>
        </p:spPr>
      </p:pic>
      <p:pic>
        <p:nvPicPr>
          <p:cNvPr id="20" name="Picture 20" descr="A picture containing text, person, hand&#10;&#10;Description automatically generated">
            <a:extLst>
              <a:ext uri="{FF2B5EF4-FFF2-40B4-BE49-F238E27FC236}">
                <a16:creationId xmlns:a16="http://schemas.microsoft.com/office/drawing/2014/main" id="{FBDF648C-0EB2-FF1C-EC38-018A7FB278B8}"/>
              </a:ext>
            </a:extLst>
          </p:cNvPr>
          <p:cNvPicPr>
            <a:picLocks noChangeAspect="1"/>
          </p:cNvPicPr>
          <p:nvPr/>
        </p:nvPicPr>
        <p:blipFill>
          <a:blip r:embed="rId7"/>
          <a:stretch>
            <a:fillRect/>
          </a:stretch>
        </p:blipFill>
        <p:spPr>
          <a:xfrm>
            <a:off x="2292129" y="919297"/>
            <a:ext cx="1897913" cy="1888694"/>
          </a:xfrm>
          <a:prstGeom prst="rect">
            <a:avLst/>
          </a:prstGeom>
        </p:spPr>
      </p:pic>
      <p:pic>
        <p:nvPicPr>
          <p:cNvPr id="21" name="Picture 21">
            <a:extLst>
              <a:ext uri="{FF2B5EF4-FFF2-40B4-BE49-F238E27FC236}">
                <a16:creationId xmlns:a16="http://schemas.microsoft.com/office/drawing/2014/main" id="{8465E123-E14B-55F4-E954-C244D84D6943}"/>
              </a:ext>
            </a:extLst>
          </p:cNvPr>
          <p:cNvPicPr>
            <a:picLocks noChangeAspect="1"/>
          </p:cNvPicPr>
          <p:nvPr/>
        </p:nvPicPr>
        <p:blipFill>
          <a:blip r:embed="rId8"/>
          <a:srcRect/>
          <a:stretch/>
        </p:blipFill>
        <p:spPr>
          <a:xfrm>
            <a:off x="5893443" y="3702909"/>
            <a:ext cx="2005357" cy="2005357"/>
          </a:xfrm>
          <a:prstGeom prst="rect">
            <a:avLst/>
          </a:prstGeom>
        </p:spPr>
      </p:pic>
      <p:pic>
        <p:nvPicPr>
          <p:cNvPr id="22" name="Picture 22">
            <a:extLst>
              <a:ext uri="{FF2B5EF4-FFF2-40B4-BE49-F238E27FC236}">
                <a16:creationId xmlns:a16="http://schemas.microsoft.com/office/drawing/2014/main" id="{1B0F0BBB-D4B8-ED85-8089-87FCCFEA430E}"/>
              </a:ext>
            </a:extLst>
          </p:cNvPr>
          <p:cNvPicPr>
            <a:picLocks noChangeAspect="1"/>
          </p:cNvPicPr>
          <p:nvPr/>
        </p:nvPicPr>
        <p:blipFill>
          <a:blip r:embed="rId9"/>
          <a:srcRect/>
          <a:stretch/>
        </p:blipFill>
        <p:spPr>
          <a:xfrm>
            <a:off x="2268657" y="3783182"/>
            <a:ext cx="1992102" cy="1992100"/>
          </a:xfrm>
          <a:prstGeom prst="rect">
            <a:avLst/>
          </a:prstGeom>
        </p:spPr>
      </p:pic>
      <p:pic>
        <p:nvPicPr>
          <p:cNvPr id="23" name="Picture 23">
            <a:extLst>
              <a:ext uri="{FF2B5EF4-FFF2-40B4-BE49-F238E27FC236}">
                <a16:creationId xmlns:a16="http://schemas.microsoft.com/office/drawing/2014/main" id="{1C98A0B9-24BC-F5EA-5D3D-D3F0558E2BE9}"/>
              </a:ext>
            </a:extLst>
          </p:cNvPr>
          <p:cNvPicPr>
            <a:picLocks noChangeAspect="1"/>
          </p:cNvPicPr>
          <p:nvPr/>
        </p:nvPicPr>
        <p:blipFill>
          <a:blip r:embed="rId10"/>
          <a:srcRect/>
          <a:stretch/>
        </p:blipFill>
        <p:spPr>
          <a:xfrm>
            <a:off x="5910998" y="799932"/>
            <a:ext cx="2008059" cy="2008059"/>
          </a:xfrm>
          <a:prstGeom prst="rect">
            <a:avLst/>
          </a:prstGeom>
        </p:spPr>
      </p:pic>
      <p:pic>
        <p:nvPicPr>
          <p:cNvPr id="24" name="Picture 23" descr="A close-up of some currency&#10;&#10;Description automatically generated with low confidence">
            <a:extLst>
              <a:ext uri="{FF2B5EF4-FFF2-40B4-BE49-F238E27FC236}">
                <a16:creationId xmlns:a16="http://schemas.microsoft.com/office/drawing/2014/main" id="{1EAD4B8E-2033-505E-269F-BDEB80AF6E36}"/>
              </a:ext>
            </a:extLst>
          </p:cNvPr>
          <p:cNvPicPr>
            <a:picLocks noChangeAspect="1"/>
          </p:cNvPicPr>
          <p:nvPr/>
        </p:nvPicPr>
        <p:blipFill>
          <a:blip r:embed="rId11"/>
          <a:stretch>
            <a:fillRect/>
          </a:stretch>
        </p:blipFill>
        <p:spPr>
          <a:xfrm>
            <a:off x="9379075" y="859770"/>
            <a:ext cx="2015356" cy="2015356"/>
          </a:xfrm>
          <a:prstGeom prst="rect">
            <a:avLst/>
          </a:prstGeom>
        </p:spPr>
      </p:pic>
    </p:spTree>
    <p:extLst>
      <p:ext uri="{BB962C8B-B14F-4D97-AF65-F5344CB8AC3E}">
        <p14:creationId xmlns:p14="http://schemas.microsoft.com/office/powerpoint/2010/main" val="96592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083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AD2D45-D604-D268-1F47-7AD6D87B0221}"/>
              </a:ext>
            </a:extLst>
          </p:cNvPr>
          <p:cNvPicPr>
            <a:picLocks noChangeAspect="1"/>
          </p:cNvPicPr>
          <p:nvPr/>
        </p:nvPicPr>
        <p:blipFill>
          <a:blip r:embed="rId3">
            <a:extLst>
              <a:ext uri="{28A0092B-C50C-407E-A947-70E740481C1C}">
                <a14:useLocalDpi xmlns:a14="http://schemas.microsoft.com/office/drawing/2010/main" val="0"/>
              </a:ext>
            </a:extLst>
          </a:blip>
          <a:srcRect t="22959" b="2295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Rectangle 3">
            <a:hlinkClick r:id="" action="ppaction://noaction"/>
            <a:extLst>
              <a:ext uri="{FF2B5EF4-FFF2-40B4-BE49-F238E27FC236}">
                <a16:creationId xmlns:a16="http://schemas.microsoft.com/office/drawing/2014/main" id="{7307DAE8-E24B-07C2-0A7C-B6BF068EAA27}"/>
              </a:ext>
            </a:extLst>
          </p:cNvPr>
          <p:cNvSpPr/>
          <p:nvPr/>
        </p:nvSpPr>
        <p:spPr>
          <a:xfrm>
            <a:off x="2142225" y="2167128"/>
            <a:ext cx="1094751" cy="66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 action="ppaction://noaction"/>
            <a:extLst>
              <a:ext uri="{FF2B5EF4-FFF2-40B4-BE49-F238E27FC236}">
                <a16:creationId xmlns:a16="http://schemas.microsoft.com/office/drawing/2014/main" id="{79CA6B40-7B0C-246A-F503-0E071F74166B}"/>
              </a:ext>
            </a:extLst>
          </p:cNvPr>
          <p:cNvSpPr/>
          <p:nvPr/>
        </p:nvSpPr>
        <p:spPr>
          <a:xfrm>
            <a:off x="4867345" y="2167128"/>
            <a:ext cx="1094751" cy="66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 action="ppaction://noaction"/>
            <a:extLst>
              <a:ext uri="{FF2B5EF4-FFF2-40B4-BE49-F238E27FC236}">
                <a16:creationId xmlns:a16="http://schemas.microsoft.com/office/drawing/2014/main" id="{523CAC6D-0B03-ACC5-06B4-398FE78D3DED}"/>
              </a:ext>
            </a:extLst>
          </p:cNvPr>
          <p:cNvSpPr/>
          <p:nvPr/>
        </p:nvSpPr>
        <p:spPr>
          <a:xfrm>
            <a:off x="6229905" y="2167128"/>
            <a:ext cx="1094751" cy="66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 action="ppaction://noaction"/>
            <a:extLst>
              <a:ext uri="{FF2B5EF4-FFF2-40B4-BE49-F238E27FC236}">
                <a16:creationId xmlns:a16="http://schemas.microsoft.com/office/drawing/2014/main" id="{B8B96CC1-A09D-7F28-A514-BA0E1D099F83}"/>
              </a:ext>
            </a:extLst>
          </p:cNvPr>
          <p:cNvSpPr/>
          <p:nvPr/>
        </p:nvSpPr>
        <p:spPr>
          <a:xfrm>
            <a:off x="7592465" y="2167128"/>
            <a:ext cx="1094751" cy="66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 action="ppaction://noaction"/>
            <a:extLst>
              <a:ext uri="{FF2B5EF4-FFF2-40B4-BE49-F238E27FC236}">
                <a16:creationId xmlns:a16="http://schemas.microsoft.com/office/drawing/2014/main" id="{30D4C152-AD8B-4E8A-CF16-6F5C07BF6AA6}"/>
              </a:ext>
            </a:extLst>
          </p:cNvPr>
          <p:cNvSpPr/>
          <p:nvPr/>
        </p:nvSpPr>
        <p:spPr>
          <a:xfrm>
            <a:off x="8955024" y="2167128"/>
            <a:ext cx="1094751" cy="66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B268F8-1836-9A4D-01AD-51CDC9FABB02}"/>
              </a:ext>
            </a:extLst>
          </p:cNvPr>
          <p:cNvSpPr txBox="1"/>
          <p:nvPr/>
        </p:nvSpPr>
        <p:spPr>
          <a:xfrm>
            <a:off x="7923111" y="2834640"/>
            <a:ext cx="3346315" cy="646331"/>
          </a:xfrm>
          <a:prstGeom prst="rect">
            <a:avLst/>
          </a:prstGeom>
          <a:noFill/>
        </p:spPr>
        <p:txBody>
          <a:bodyPr wrap="square" rtlCol="0">
            <a:spAutoFit/>
          </a:bodyPr>
          <a:lstStyle/>
          <a:p>
            <a:r>
              <a:rPr lang="en-CA" sz="3600" b="1" dirty="0">
                <a:solidFill>
                  <a:schemeClr val="bg1"/>
                </a:solidFill>
                <a:latin typeface="cbn-baskerville"/>
                <a:cs typeface="Calibri" panose="020F0502020204030204" pitchFamily="34" charset="0"/>
              </a:rPr>
              <a:t>Excise Control</a:t>
            </a:r>
          </a:p>
        </p:txBody>
      </p:sp>
      <p:sp>
        <p:nvSpPr>
          <p:cNvPr id="3" name="TextBox 2">
            <a:extLst>
              <a:ext uri="{FF2B5EF4-FFF2-40B4-BE49-F238E27FC236}">
                <a16:creationId xmlns:a16="http://schemas.microsoft.com/office/drawing/2014/main" id="{20C6945F-DF7F-63A5-667D-7E04EAF3B2A0}"/>
              </a:ext>
            </a:extLst>
          </p:cNvPr>
          <p:cNvSpPr txBox="1"/>
          <p:nvPr/>
        </p:nvSpPr>
        <p:spPr>
          <a:xfrm>
            <a:off x="2142226" y="3710613"/>
            <a:ext cx="9923472" cy="2677656"/>
          </a:xfrm>
          <a:prstGeom prst="rect">
            <a:avLst/>
          </a:prstGeom>
          <a:noFill/>
        </p:spPr>
        <p:txBody>
          <a:bodyPr wrap="square">
            <a:spAutoFit/>
          </a:bodyPr>
          <a:lstStyle/>
          <a:p>
            <a:pPr marL="342900" indent="-342900">
              <a:buFont typeface="Arial" panose="020B0604020202020204" pitchFamily="34" charset="0"/>
              <a:buChar char="•"/>
            </a:pPr>
            <a:r>
              <a:rPr lang="en-US" sz="2800" b="1" dirty="0">
                <a:solidFill>
                  <a:schemeClr val="bg1"/>
                </a:solidFill>
                <a:latin typeface="cbn-baskerville"/>
              </a:rPr>
              <a:t>Provider of Canada’s excise control solution since 2007. </a:t>
            </a:r>
          </a:p>
          <a:p>
            <a:pPr marL="342900" indent="-342900">
              <a:buFont typeface="Arial" panose="020B0604020202020204" pitchFamily="34" charset="0"/>
              <a:buChar char="•"/>
            </a:pPr>
            <a:endParaRPr lang="en-US" sz="2800" b="1" dirty="0">
              <a:solidFill>
                <a:schemeClr val="bg1"/>
              </a:solidFill>
              <a:latin typeface="cbn-baskerville"/>
            </a:endParaRPr>
          </a:p>
          <a:p>
            <a:pPr marL="342900" indent="-342900">
              <a:buFont typeface="Arial" panose="020B0604020202020204" pitchFamily="34" charset="0"/>
              <a:buChar char="•"/>
            </a:pPr>
            <a:r>
              <a:rPr lang="en-US" sz="2800" b="1" dirty="0">
                <a:solidFill>
                  <a:schemeClr val="bg1"/>
                </a:solidFill>
                <a:latin typeface="cbn-baskerville"/>
              </a:rPr>
              <a:t>Long term agreements with multiple federal government revenue agencies providing full-service excise control solutions</a:t>
            </a:r>
          </a:p>
          <a:p>
            <a:pPr marL="342900" indent="-342900">
              <a:buFont typeface="Arial" panose="020B0604020202020204" pitchFamily="34" charset="0"/>
              <a:buChar char="•"/>
            </a:pPr>
            <a:endParaRPr lang="en-US" sz="2800" b="1" dirty="0">
              <a:solidFill>
                <a:schemeClr val="bg1"/>
              </a:solidFill>
              <a:latin typeface="cbn-baskerville"/>
            </a:endParaRPr>
          </a:p>
          <a:p>
            <a:pPr marL="342900" indent="-342900">
              <a:buFont typeface="Arial" panose="020B0604020202020204" pitchFamily="34" charset="0"/>
              <a:buChar char="•"/>
            </a:pPr>
            <a:r>
              <a:rPr lang="en-US" sz="2800" b="1" dirty="0">
                <a:solidFill>
                  <a:schemeClr val="bg1"/>
                </a:solidFill>
                <a:latin typeface="cbn-baskerville"/>
              </a:rPr>
              <a:t>Partner with private sector licensed producers</a:t>
            </a:r>
          </a:p>
        </p:txBody>
      </p:sp>
      <p:sp>
        <p:nvSpPr>
          <p:cNvPr id="2" name="Rectangle 1">
            <a:extLst>
              <a:ext uri="{FF2B5EF4-FFF2-40B4-BE49-F238E27FC236}">
                <a16:creationId xmlns:a16="http://schemas.microsoft.com/office/drawing/2014/main" id="{1673F8C0-CDC2-C770-B832-EE75C872DD2A}"/>
              </a:ext>
            </a:extLst>
          </p:cNvPr>
          <p:cNvSpPr/>
          <p:nvPr/>
        </p:nvSpPr>
        <p:spPr>
          <a:xfrm>
            <a:off x="0" y="0"/>
            <a:ext cx="1650380" cy="6858000"/>
          </a:xfrm>
          <a:prstGeom prst="rect">
            <a:avLst/>
          </a:prstGeom>
          <a: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09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31" name="Rectangle 30">
            <a:extLst>
              <a:ext uri="{FF2B5EF4-FFF2-40B4-BE49-F238E27FC236}">
                <a16:creationId xmlns:a16="http://schemas.microsoft.com/office/drawing/2014/main" id="{389DE8CE-0FF2-47CB-B749-ED9481D11F6B}"/>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90872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Overview</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951672"/>
            <a:ext cx="9201555" cy="5170646"/>
          </a:xfrm>
          <a:prstGeom prst="rect">
            <a:avLst/>
          </a:prstGeom>
        </p:spPr>
        <p:txBody>
          <a:bodyPr wrap="square">
            <a:spAutoFit/>
          </a:bodyPr>
          <a:lstStyle/>
          <a:p>
            <a:pPr marL="342900" indent="-342900" algn="l">
              <a:buFont typeface="Arial" panose="020B0604020202020204" pitchFamily="34" charset="0"/>
              <a:buChar char="•"/>
            </a:pPr>
            <a:r>
              <a:rPr lang="en-CA" sz="2400" b="1" dirty="0">
                <a:solidFill>
                  <a:srgbClr val="333333"/>
                </a:solidFill>
                <a:latin typeface="Avenir Book" panose="02000503020000020003"/>
              </a:rPr>
              <a:t>Early Days</a:t>
            </a:r>
          </a:p>
          <a:p>
            <a:pPr marL="342900" indent="-342900" algn="l">
              <a:buFont typeface="Arial" panose="020B0604020202020204" pitchFamily="34" charset="0"/>
              <a:buChar char="•"/>
            </a:pPr>
            <a:endParaRPr lang="en-CA" sz="2400" b="1" dirty="0">
              <a:solidFill>
                <a:srgbClr val="333333"/>
              </a:solidFill>
              <a:latin typeface="Avenir Book" panose="02000503020000020003"/>
            </a:endParaRPr>
          </a:p>
          <a:p>
            <a:pPr marL="342900" indent="-342900" algn="l">
              <a:buFont typeface="Arial" panose="020B0604020202020204" pitchFamily="34" charset="0"/>
              <a:buChar char="•"/>
            </a:pPr>
            <a:r>
              <a:rPr lang="en-CA" sz="2400" b="1" dirty="0">
                <a:solidFill>
                  <a:srgbClr val="333333"/>
                </a:solidFill>
                <a:latin typeface="Avenir Book" panose="02000503020000020003"/>
              </a:rPr>
              <a:t>The Medicinal Legalization</a:t>
            </a:r>
          </a:p>
          <a:p>
            <a:pPr marL="342900" indent="-342900" algn="l">
              <a:buFont typeface="Arial" panose="020B0604020202020204" pitchFamily="34" charset="0"/>
              <a:buChar char="•"/>
            </a:pPr>
            <a:endParaRPr lang="en-CA" sz="2400" b="1" dirty="0">
              <a:solidFill>
                <a:srgbClr val="333333"/>
              </a:solidFill>
              <a:latin typeface="Avenir Book" panose="02000503020000020003"/>
            </a:endParaRPr>
          </a:p>
          <a:p>
            <a:pPr marL="342900" indent="-342900" algn="l">
              <a:buFont typeface="Arial" panose="020B0604020202020204" pitchFamily="34" charset="0"/>
              <a:buChar char="•"/>
            </a:pPr>
            <a:r>
              <a:rPr lang="en-CA" sz="2400" b="1" dirty="0">
                <a:solidFill>
                  <a:srgbClr val="333333"/>
                </a:solidFill>
                <a:latin typeface="Avenir Book" panose="02000503020000020003"/>
              </a:rPr>
              <a:t>The Trudeau Win </a:t>
            </a:r>
          </a:p>
          <a:p>
            <a:pPr marL="342900" indent="-342900" algn="l">
              <a:buFont typeface="Arial" panose="020B0604020202020204" pitchFamily="34" charset="0"/>
              <a:buChar char="•"/>
            </a:pPr>
            <a:endParaRPr lang="en-CA" sz="2400" b="1" dirty="0">
              <a:solidFill>
                <a:srgbClr val="333333"/>
              </a:solidFill>
              <a:latin typeface="Avenir Book" panose="02000503020000020003"/>
            </a:endParaRPr>
          </a:p>
          <a:p>
            <a:pPr marL="342900" indent="-342900" algn="l">
              <a:buFont typeface="Arial" panose="020B0604020202020204" pitchFamily="34" charset="0"/>
              <a:buChar char="•"/>
            </a:pPr>
            <a:r>
              <a:rPr lang="en-CA" sz="2400" b="1" dirty="0">
                <a:solidFill>
                  <a:srgbClr val="333333"/>
                </a:solidFill>
                <a:latin typeface="Avenir Book" panose="02000503020000020003"/>
              </a:rPr>
              <a:t>The Task Force on Cannabis Legalization and Regulation</a:t>
            </a:r>
          </a:p>
          <a:p>
            <a:pPr marL="342900" indent="-342900" algn="l">
              <a:buFont typeface="Arial" panose="020B0604020202020204" pitchFamily="34" charset="0"/>
              <a:buChar char="•"/>
            </a:pPr>
            <a:endParaRPr lang="en-CA" sz="2400" b="1" dirty="0">
              <a:solidFill>
                <a:srgbClr val="333333"/>
              </a:solidFill>
              <a:latin typeface="Avenir Book" panose="02000503020000020003"/>
            </a:endParaRPr>
          </a:p>
          <a:p>
            <a:pPr marL="342900" indent="-342900" algn="l">
              <a:buFont typeface="Arial" panose="020B0604020202020204" pitchFamily="34" charset="0"/>
              <a:buChar char="•"/>
            </a:pPr>
            <a:r>
              <a:rPr lang="en-CA" sz="2400" b="1" dirty="0">
                <a:solidFill>
                  <a:srgbClr val="333333"/>
                </a:solidFill>
                <a:latin typeface="Avenir Book" panose="02000503020000020003"/>
              </a:rPr>
              <a:t>Bill C-45</a:t>
            </a:r>
          </a:p>
          <a:p>
            <a:pPr marL="342900" indent="-342900" algn="l">
              <a:buFont typeface="Arial" panose="020B0604020202020204" pitchFamily="34" charset="0"/>
              <a:buChar char="•"/>
            </a:pPr>
            <a:endParaRPr lang="en-CA" sz="2400" b="1" dirty="0">
              <a:solidFill>
                <a:srgbClr val="333333"/>
              </a:solidFill>
              <a:latin typeface="Avenir Book" panose="02000503020000020003"/>
            </a:endParaRPr>
          </a:p>
          <a:p>
            <a:pPr marL="342900" indent="-342900" algn="l">
              <a:buFont typeface="Arial" panose="020B0604020202020204" pitchFamily="34" charset="0"/>
              <a:buChar char="•"/>
            </a:pPr>
            <a:r>
              <a:rPr lang="en-CA" sz="2400" b="1" dirty="0">
                <a:solidFill>
                  <a:srgbClr val="333333"/>
                </a:solidFill>
                <a:latin typeface="Avenir Book" panose="02000503020000020003"/>
              </a:rPr>
              <a:t>Implementing Traceability </a:t>
            </a:r>
          </a:p>
          <a:p>
            <a:pPr algn="l"/>
            <a:endParaRPr lang="en-CA" sz="2400" b="1" dirty="0">
              <a:solidFill>
                <a:srgbClr val="333333"/>
              </a:solidFill>
              <a:latin typeface="Avenir Book" panose="02000503020000020003"/>
            </a:endParaRP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p:txBody>
      </p:sp>
      <p:sp>
        <p:nvSpPr>
          <p:cNvPr id="6" name="TextBox 5">
            <a:extLst>
              <a:ext uri="{FF2B5EF4-FFF2-40B4-BE49-F238E27FC236}">
                <a16:creationId xmlns:a16="http://schemas.microsoft.com/office/drawing/2014/main" id="{71F937FB-17A0-D4B8-5878-C88820953716}"/>
              </a:ext>
            </a:extLst>
          </p:cNvPr>
          <p:cNvSpPr txBox="1"/>
          <p:nvPr/>
        </p:nvSpPr>
        <p:spPr>
          <a:xfrm>
            <a:off x="119336" y="796444"/>
            <a:ext cx="1531043" cy="830997"/>
          </a:xfrm>
          <a:prstGeom prst="rect">
            <a:avLst/>
          </a:prstGeom>
          <a:noFill/>
        </p:spPr>
        <p:txBody>
          <a:bodyPr wrap="square" rtlCol="0">
            <a:spAutoFit/>
            <a:scene3d>
              <a:camera prst="orthographicFront">
                <a:rot lat="0" lon="0" rev="0"/>
              </a:camera>
              <a:lightRig rig="threePt" dir="t"/>
            </a:scene3d>
          </a:bodyPr>
          <a:lstStyle/>
          <a:p>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90179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3"/>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1889988" y="140043"/>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Early Days</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3"/>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1889988" y="1080892"/>
            <a:ext cx="9201555" cy="5847755"/>
          </a:xfrm>
          <a:prstGeom prst="rect">
            <a:avLst/>
          </a:prstGeom>
        </p:spPr>
        <p:txBody>
          <a:bodyPr wrap="square">
            <a:spAutoFit/>
          </a:bodyPr>
          <a:lstStyle/>
          <a:p>
            <a:pPr algn="l"/>
            <a:r>
              <a:rPr lang="en-US" sz="2400" b="1" dirty="0">
                <a:solidFill>
                  <a:srgbClr val="333333"/>
                </a:solidFill>
                <a:latin typeface="Avenir Book" panose="02000503020000020003"/>
              </a:rPr>
              <a:t>Setting the Stage</a:t>
            </a:r>
          </a:p>
          <a:p>
            <a:pPr algn="l"/>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marL="342900" indent="-342900" algn="l">
              <a:buFont typeface="Arial" panose="020B0604020202020204" pitchFamily="34" charset="0"/>
              <a:buChar char="•"/>
            </a:pPr>
            <a:r>
              <a:rPr lang="en-US" sz="2000" b="1" i="0" dirty="0">
                <a:solidFill>
                  <a:srgbClr val="333333"/>
                </a:solidFill>
                <a:effectLst/>
                <a:latin typeface="Avenir Book" panose="02000503020000020003"/>
              </a:rPr>
              <a:t>1938 </a:t>
            </a:r>
            <a:r>
              <a:rPr lang="en-US" sz="2000" i="0" dirty="0">
                <a:solidFill>
                  <a:srgbClr val="333333"/>
                </a:solidFill>
                <a:effectLst/>
                <a:latin typeface="Avenir Book" panose="02000503020000020003"/>
              </a:rPr>
              <a:t>~ Cannabis becomes Illegal in Canada </a:t>
            </a:r>
          </a:p>
          <a:p>
            <a:pPr marL="342900" indent="-342900" algn="l">
              <a:buFont typeface="Arial" panose="020B0604020202020204" pitchFamily="34" charset="0"/>
              <a:buChar char="•"/>
            </a:pPr>
            <a:endParaRPr lang="en-US" sz="2000"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dirty="0">
                <a:solidFill>
                  <a:srgbClr val="333333"/>
                </a:solidFill>
                <a:latin typeface="Avenir Book" panose="02000503020000020003"/>
              </a:rPr>
              <a:t>1961 </a:t>
            </a:r>
            <a:r>
              <a:rPr lang="en-US" sz="2000" i="0" dirty="0">
                <a:solidFill>
                  <a:srgbClr val="333333"/>
                </a:solidFill>
                <a:effectLst/>
                <a:latin typeface="Avenir Book" panose="02000503020000020003"/>
              </a:rPr>
              <a:t>~ Licensing by Health Canada of Experimental Growers begins </a:t>
            </a:r>
          </a:p>
          <a:p>
            <a:pPr marL="342900" indent="-342900" algn="l">
              <a:buFont typeface="Arial" panose="020B0604020202020204" pitchFamily="34" charset="0"/>
              <a:buChar char="•"/>
            </a:pPr>
            <a:endParaRPr lang="en-US" sz="2000" b="1"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i="0" dirty="0">
                <a:solidFill>
                  <a:srgbClr val="333333"/>
                </a:solidFill>
                <a:effectLst/>
                <a:latin typeface="Avenir Book" panose="02000503020000020003"/>
              </a:rPr>
              <a:t>1973</a:t>
            </a:r>
            <a:r>
              <a:rPr lang="en-US" sz="2000" i="0" dirty="0">
                <a:solidFill>
                  <a:srgbClr val="333333"/>
                </a:solidFill>
                <a:effectLst/>
                <a:latin typeface="Avenir Book" panose="02000503020000020003"/>
              </a:rPr>
              <a:t> ~ The Le Dain Commission Report </a:t>
            </a:r>
          </a:p>
          <a:p>
            <a:pPr marL="342900" indent="-342900" algn="l">
              <a:buFont typeface="Arial" panose="020B0604020202020204" pitchFamily="34" charset="0"/>
              <a:buChar char="•"/>
            </a:pPr>
            <a:endParaRPr lang="en-US" sz="2000"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i="0" dirty="0">
                <a:solidFill>
                  <a:srgbClr val="333333"/>
                </a:solidFill>
                <a:effectLst/>
                <a:latin typeface="Avenir Book" panose="02000503020000020003"/>
              </a:rPr>
              <a:t>2000 </a:t>
            </a:r>
            <a:r>
              <a:rPr lang="en-US" sz="2000" i="0" dirty="0">
                <a:solidFill>
                  <a:srgbClr val="333333"/>
                </a:solidFill>
                <a:effectLst/>
                <a:latin typeface="Avenir Book" panose="02000503020000020003"/>
              </a:rPr>
              <a:t>~ The Ontario Court of Appeal decided that cannabis prohibition was unconstitutional because it did not make an exemption for medical use</a:t>
            </a:r>
          </a:p>
          <a:p>
            <a:pPr marL="342900" indent="-342900" algn="l">
              <a:buFont typeface="Arial" panose="020B0604020202020204" pitchFamily="34" charset="0"/>
              <a:buChar char="•"/>
            </a:pPr>
            <a:endParaRPr lang="en-US" sz="2000" dirty="0">
              <a:solidFill>
                <a:srgbClr val="333333"/>
              </a:solidFill>
              <a:latin typeface="Avenir Book" panose="02000503020000020003"/>
            </a:endParaRPr>
          </a:p>
          <a:p>
            <a:pPr algn="l"/>
            <a:endParaRPr lang="en-US" sz="800" dirty="0">
              <a:solidFill>
                <a:srgbClr val="333333"/>
              </a:solidFill>
              <a:latin typeface="Avenir Book" panose="02000503020000020003"/>
            </a:endParaRPr>
          </a:p>
          <a:p>
            <a:pPr marL="342900" indent="-342900">
              <a:buFont typeface="Arial" panose="020B0604020202020204" pitchFamily="34" charset="0"/>
              <a:buChar char="•"/>
            </a:pPr>
            <a:r>
              <a:rPr lang="en-US" sz="2000" b="1" dirty="0">
                <a:solidFill>
                  <a:srgbClr val="333333"/>
                </a:solidFill>
                <a:latin typeface="Avenir Book" panose="02000503020000020003"/>
              </a:rPr>
              <a:t>2001</a:t>
            </a:r>
            <a:r>
              <a:rPr lang="en-US" sz="2000" i="0" dirty="0">
                <a:solidFill>
                  <a:srgbClr val="333333"/>
                </a:solidFill>
                <a:effectLst/>
                <a:latin typeface="Avenir Book" panose="02000503020000020003"/>
              </a:rPr>
              <a:t> ~ Health Canada regulates access to cannabis for licensed patients </a:t>
            </a:r>
            <a:r>
              <a:rPr lang="en-US" sz="2000" b="0" i="0" dirty="0">
                <a:solidFill>
                  <a:srgbClr val="202122"/>
                </a:solidFill>
                <a:effectLst/>
                <a:highlight>
                  <a:srgbClr val="FFFFFF"/>
                </a:highlight>
                <a:latin typeface="Avenir Book" panose="02000503020000020003"/>
              </a:rPr>
              <a:t>providing compassionate </a:t>
            </a:r>
            <a:r>
              <a:rPr lang="en-US" sz="2000" b="0" i="0" u="none" strike="noStrike" dirty="0">
                <a:solidFill>
                  <a:srgbClr val="202122"/>
                </a:solidFill>
                <a:effectLst/>
                <a:highlight>
                  <a:srgbClr val="FFFFFF"/>
                </a:highlight>
                <a:latin typeface="Avenir Book" panose="02000503020000020003"/>
              </a:rPr>
              <a:t>end-of-life care</a:t>
            </a:r>
            <a:r>
              <a:rPr lang="en-US" sz="2000" u="none" strike="noStrike" dirty="0">
                <a:solidFill>
                  <a:srgbClr val="202122"/>
                </a:solidFill>
                <a:highlight>
                  <a:srgbClr val="FFFFFF"/>
                </a:highlight>
                <a:latin typeface="Avenir Book" panose="02000503020000020003"/>
              </a:rPr>
              <a:t>, </a:t>
            </a:r>
            <a:r>
              <a:rPr lang="en-US" sz="2000" kern="100" dirty="0">
                <a:effectLst/>
                <a:latin typeface="Avenir Book" panose="02000503020000020003"/>
                <a:ea typeface="Calibri" panose="020F0502020204030204" pitchFamily="34" charset="0"/>
                <a:cs typeface="Times New Roman" panose="02020603050405020304" pitchFamily="18" charset="0"/>
              </a:rPr>
              <a:t>helping with nausea and vomiting during chemotherapy treatment, </a:t>
            </a:r>
            <a:r>
              <a:rPr lang="en-US" sz="2000" kern="100" dirty="0">
                <a:latin typeface="Avenir Book" panose="02000503020000020003"/>
                <a:ea typeface="Calibri" panose="020F0502020204030204" pitchFamily="34" charset="0"/>
                <a:cs typeface="Times New Roman" panose="02020603050405020304" pitchFamily="18" charset="0"/>
              </a:rPr>
              <a:t>and </a:t>
            </a:r>
            <a:r>
              <a:rPr lang="en-US" sz="2000" kern="100" dirty="0">
                <a:effectLst/>
                <a:latin typeface="Avenir Book" panose="02000503020000020003"/>
                <a:ea typeface="Calibri" panose="020F0502020204030204" pitchFamily="34" charset="0"/>
                <a:cs typeface="Times New Roman" panose="02020603050405020304" pitchFamily="18" charset="0"/>
              </a:rPr>
              <a:t>the alleviation of chronic pain</a:t>
            </a:r>
          </a:p>
          <a:p>
            <a:pPr marL="342900" indent="-342900">
              <a:buFont typeface="Arial" panose="020B0604020202020204" pitchFamily="34" charset="0"/>
              <a:buChar char="•"/>
            </a:pPr>
            <a:endParaRPr lang="en-US" sz="2000" b="1" i="0" kern="100" dirty="0">
              <a:solidFill>
                <a:srgbClr val="333333"/>
              </a:solidFill>
              <a:latin typeface="Avenir Book" panose="02000503020000020003"/>
              <a:cs typeface="Times New Roman" panose="02020603050405020304" pitchFamily="18" charset="0"/>
            </a:endParaRPr>
          </a:p>
          <a:p>
            <a:pPr algn="l"/>
            <a:endParaRPr lang="en-US" sz="2000" i="0" dirty="0">
              <a:solidFill>
                <a:srgbClr val="333333"/>
              </a:solidFill>
              <a:effectLst/>
              <a:latin typeface="Avenir Book" panose="02000503020000020003"/>
            </a:endParaRPr>
          </a:p>
          <a:p>
            <a:pPr marL="0" lvl="1"/>
            <a:endParaRPr lang="en-US" sz="2000" dirty="0">
              <a:solidFill>
                <a:srgbClr val="333333"/>
              </a:solidFill>
              <a:latin typeface="Avenir Book" panose="02000503020000020003"/>
            </a:endParaRPr>
          </a:p>
        </p:txBody>
      </p:sp>
      <p:pic>
        <p:nvPicPr>
          <p:cNvPr id="4" name="Picture 3">
            <a:extLst>
              <a:ext uri="{FF2B5EF4-FFF2-40B4-BE49-F238E27FC236}">
                <a16:creationId xmlns:a16="http://schemas.microsoft.com/office/drawing/2014/main" id="{4F889A57-B34D-6311-ACBB-B510AAC33E5E}"/>
              </a:ext>
            </a:extLst>
          </p:cNvPr>
          <p:cNvPicPr>
            <a:picLocks noChangeAspect="1"/>
          </p:cNvPicPr>
          <p:nvPr/>
        </p:nvPicPr>
        <p:blipFill>
          <a:blip r:embed="rId3"/>
          <a:stretch>
            <a:fillRect/>
          </a:stretch>
        </p:blipFill>
        <p:spPr>
          <a:xfrm>
            <a:off x="345688" y="5660226"/>
            <a:ext cx="952090" cy="1003904"/>
          </a:xfrm>
          <a:prstGeom prst="rect">
            <a:avLst/>
          </a:prstGeom>
        </p:spPr>
      </p:pic>
      <p:sp>
        <p:nvSpPr>
          <p:cNvPr id="5" name="Rectangle 4">
            <a:extLst>
              <a:ext uri="{FF2B5EF4-FFF2-40B4-BE49-F238E27FC236}">
                <a16:creationId xmlns:a16="http://schemas.microsoft.com/office/drawing/2014/main" id="{00A3040A-3F36-0A26-15DB-E1D669B5EDBA}"/>
              </a:ext>
            </a:extLst>
          </p:cNvPr>
          <p:cNvSpPr/>
          <p:nvPr/>
        </p:nvSpPr>
        <p:spPr>
          <a:xfrm>
            <a:off x="0" y="0"/>
            <a:ext cx="1650380" cy="6858000"/>
          </a:xfrm>
          <a:prstGeom prst="rect">
            <a:avLst/>
          </a:prstGeom>
          <a: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0F355A-5A99-DDED-7803-37B1F769C170}"/>
              </a:ext>
            </a:extLst>
          </p:cNvPr>
          <p:cNvPicPr>
            <a:picLocks noChangeAspect="1"/>
          </p:cNvPicPr>
          <p:nvPr/>
        </p:nvPicPr>
        <p:blipFill>
          <a:blip r:embed="rId3"/>
          <a:stretch>
            <a:fillRect/>
          </a:stretch>
        </p:blipFill>
        <p:spPr>
          <a:xfrm>
            <a:off x="345688" y="5638077"/>
            <a:ext cx="952090" cy="1003904"/>
          </a:xfrm>
          <a:prstGeom prst="rect">
            <a:avLst/>
          </a:prstGeom>
        </p:spPr>
      </p:pic>
      <p:sp>
        <p:nvSpPr>
          <p:cNvPr id="3" name="TextBox 2">
            <a:extLst>
              <a:ext uri="{FF2B5EF4-FFF2-40B4-BE49-F238E27FC236}">
                <a16:creationId xmlns:a16="http://schemas.microsoft.com/office/drawing/2014/main" id="{13C30E46-BBE1-C573-AC65-821DE9836BE4}"/>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350317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587208"/>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Medicinal Legalization</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531184"/>
            <a:ext cx="9201555" cy="5478423"/>
          </a:xfrm>
          <a:prstGeom prst="rect">
            <a:avLst/>
          </a:prstGeom>
        </p:spPr>
        <p:txBody>
          <a:bodyPr wrap="square">
            <a:spAutoFit/>
          </a:bodyPr>
          <a:lstStyle/>
          <a:p>
            <a:pPr algn="l"/>
            <a:r>
              <a:rPr lang="en-CA" sz="2400" b="1" dirty="0">
                <a:solidFill>
                  <a:srgbClr val="333333"/>
                </a:solidFill>
                <a:latin typeface="Avenir Book" panose="02000503020000020003"/>
              </a:rPr>
              <a:t>Laying Framework for Production</a:t>
            </a:r>
          </a:p>
          <a:p>
            <a:pPr algn="l"/>
            <a:endParaRPr lang="en-US" sz="1000" b="1" dirty="0">
              <a:solidFill>
                <a:srgbClr val="333333"/>
              </a:solidFill>
              <a:latin typeface="Avenir Book" panose="02000503020000020003"/>
            </a:endParaRPr>
          </a:p>
          <a:p>
            <a:endParaRPr lang="en-US" sz="800" kern="100" dirty="0">
              <a:effectLst/>
              <a:latin typeface="Avenir Book" panose="02000503020000020003"/>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sz="800" b="1"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i="0" dirty="0">
                <a:solidFill>
                  <a:srgbClr val="333333"/>
                </a:solidFill>
                <a:effectLst/>
                <a:latin typeface="Avenir Book" panose="02000503020000020003"/>
              </a:rPr>
              <a:t>2001 </a:t>
            </a:r>
            <a:r>
              <a:rPr lang="en-US" sz="2000" i="0" dirty="0">
                <a:solidFill>
                  <a:srgbClr val="333333"/>
                </a:solidFill>
                <a:effectLst/>
                <a:latin typeface="Avenir Book" panose="02000503020000020003"/>
              </a:rPr>
              <a:t>~ Prairie Plant Systems wins a 5-year contract to supply the Federal Government with medicinal cannabis grown in an abandoned copper mine in Manitoba </a:t>
            </a:r>
          </a:p>
          <a:p>
            <a:pPr algn="l"/>
            <a:endParaRPr lang="en-US" sz="800" dirty="0">
              <a:solidFill>
                <a:srgbClr val="333333"/>
              </a:solidFill>
              <a:latin typeface="Avenir Book" panose="02000503020000020003"/>
            </a:endParaRPr>
          </a:p>
          <a:p>
            <a:pPr marL="342900" indent="-342900">
              <a:buFont typeface="Arial" panose="020B0604020202020204" pitchFamily="34" charset="0"/>
              <a:buChar char="•"/>
            </a:pPr>
            <a:r>
              <a:rPr lang="en-US" sz="2000" b="1" dirty="0">
                <a:solidFill>
                  <a:srgbClr val="333333"/>
                </a:solidFill>
                <a:latin typeface="Avenir Book" panose="02000503020000020003"/>
              </a:rPr>
              <a:t>2003</a:t>
            </a:r>
            <a:r>
              <a:rPr lang="en-US" sz="2000" i="0" dirty="0">
                <a:solidFill>
                  <a:srgbClr val="333333"/>
                </a:solidFill>
                <a:effectLst/>
                <a:latin typeface="Avenir Book" panose="02000503020000020003"/>
              </a:rPr>
              <a:t> ~ Provinces begin processes to reduce penalties and/or decriminalize</a:t>
            </a:r>
          </a:p>
          <a:p>
            <a:pPr marL="342900" indent="-342900" algn="l">
              <a:buFont typeface="Arial" panose="020B0604020202020204" pitchFamily="34" charset="0"/>
              <a:buChar char="•"/>
            </a:pPr>
            <a:endParaRPr lang="en-US" sz="2000"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dirty="0">
                <a:solidFill>
                  <a:srgbClr val="333333"/>
                </a:solidFill>
                <a:latin typeface="Avenir Book" panose="02000503020000020003"/>
              </a:rPr>
              <a:t>2013</a:t>
            </a:r>
            <a:r>
              <a:rPr lang="en-US" sz="2000" dirty="0">
                <a:solidFill>
                  <a:srgbClr val="333333"/>
                </a:solidFill>
                <a:latin typeface="Avenir Book" panose="02000503020000020003"/>
              </a:rPr>
              <a:t> ~ </a:t>
            </a:r>
            <a:r>
              <a:rPr lang="en-US" sz="2000" dirty="0">
                <a:solidFill>
                  <a:srgbClr val="333333"/>
                </a:solidFill>
                <a:latin typeface="Calibri" panose="020F0502020204030204" pitchFamily="34" charset="0"/>
                <a:cs typeface="Times New Roman" panose="02020603050405020304" pitchFamily="18" charset="0"/>
              </a:rPr>
              <a:t>N</a:t>
            </a:r>
            <a:r>
              <a:rPr lang="en-US" sz="2000" dirty="0">
                <a:effectLst/>
                <a:latin typeface="Calibri" panose="020F0502020204030204" pitchFamily="34" charset="0"/>
                <a:ea typeface="Calibri" panose="020F0502020204030204" pitchFamily="34" charset="0"/>
                <a:cs typeface="Times New Roman" panose="02020603050405020304" pitchFamily="18" charset="0"/>
              </a:rPr>
              <a:t>ew federal regulations allow for the production and distribution of medical cannabis, creating a licensed, commercial industry</a:t>
            </a:r>
            <a:endParaRPr lang="en-US" sz="2000" i="0" dirty="0">
              <a:solidFill>
                <a:srgbClr val="333333"/>
              </a:solidFill>
              <a:effectLst/>
              <a:latin typeface="Avenir Book" panose="02000503020000020003"/>
            </a:endParaRPr>
          </a:p>
          <a:p>
            <a:pPr algn="l"/>
            <a:endParaRPr lang="en-US" sz="800"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dirty="0">
                <a:solidFill>
                  <a:srgbClr val="333333"/>
                </a:solidFill>
                <a:latin typeface="Avenir Book" panose="02000503020000020003"/>
              </a:rPr>
              <a:t>2015</a:t>
            </a:r>
            <a:r>
              <a:rPr lang="en-US" sz="2000" dirty="0">
                <a:solidFill>
                  <a:srgbClr val="333333"/>
                </a:solidFill>
                <a:latin typeface="Avenir Book" panose="02000503020000020003"/>
              </a:rPr>
              <a:t> ~ Supreme Court allows for the production of medicinal cannabis oils and extracts that can be added to food and drinks </a:t>
            </a:r>
          </a:p>
          <a:p>
            <a:pPr algn="l"/>
            <a:endParaRPr lang="en-US" sz="800" dirty="0">
              <a:solidFill>
                <a:srgbClr val="333333"/>
              </a:solidFill>
              <a:latin typeface="Avenir Book" panose="02000503020000020003"/>
            </a:endParaRPr>
          </a:p>
          <a:p>
            <a:pPr marL="342900" indent="-342900" algn="l">
              <a:buFont typeface="Arial" panose="020B0604020202020204" pitchFamily="34" charset="0"/>
              <a:buChar char="•"/>
            </a:pPr>
            <a:r>
              <a:rPr lang="en-US" sz="2000" b="1" i="0" dirty="0">
                <a:solidFill>
                  <a:srgbClr val="333333"/>
                </a:solidFill>
                <a:effectLst/>
                <a:latin typeface="Avenir Book" panose="02000503020000020003"/>
              </a:rPr>
              <a:t>2016</a:t>
            </a:r>
            <a:r>
              <a:rPr lang="en-US" sz="2000" i="0" dirty="0">
                <a:solidFill>
                  <a:srgbClr val="333333"/>
                </a:solidFill>
                <a:effectLst/>
                <a:latin typeface="Avenir Book" panose="02000503020000020003"/>
              </a:rPr>
              <a:t> ~ </a:t>
            </a:r>
            <a:r>
              <a:rPr lang="en-US" sz="1800" dirty="0">
                <a:effectLst/>
                <a:latin typeface="Calibri" panose="020F0502020204030204" pitchFamily="34" charset="0"/>
                <a:ea typeface="Calibri" panose="020F0502020204030204" pitchFamily="34" charset="0"/>
                <a:cs typeface="Times New Roman" panose="02020603050405020304" pitchFamily="18" charset="0"/>
              </a:rPr>
              <a:t>70,000 Canadians are registered </a:t>
            </a:r>
            <a:r>
              <a:rPr lang="en-US" dirty="0">
                <a:latin typeface="Calibri" panose="020F0502020204030204" pitchFamily="34" charset="0"/>
                <a:ea typeface="Calibri" panose="020F0502020204030204" pitchFamily="34" charset="0"/>
                <a:cs typeface="Times New Roman" panose="02020603050405020304" pitchFamily="18" charset="0"/>
              </a:rPr>
              <a:t>as </a:t>
            </a:r>
            <a:r>
              <a:rPr lang="en-US" sz="1800" dirty="0">
                <a:effectLst/>
                <a:latin typeface="Calibri" panose="020F0502020204030204" pitchFamily="34" charset="0"/>
                <a:ea typeface="Calibri" panose="020F0502020204030204" pitchFamily="34" charset="0"/>
                <a:cs typeface="Times New Roman" panose="02020603050405020304" pitchFamily="18" charset="0"/>
              </a:rPr>
              <a:t>medicinal cannabis users. Card-carrying users can grow marijuana for their own medical use or order it from one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116 licensed producers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have medicinal cannabis mailed to them.</a:t>
            </a:r>
            <a:endParaRPr lang="en-US" sz="2000" i="0" dirty="0">
              <a:solidFill>
                <a:srgbClr val="333333"/>
              </a:solidFill>
              <a:effectLst/>
              <a:latin typeface="Avenir Book" panose="02000503020000020003"/>
            </a:endParaRPr>
          </a:p>
          <a:p>
            <a:pPr algn="l"/>
            <a:endParaRPr lang="en-US" sz="2000" i="0" dirty="0">
              <a:solidFill>
                <a:srgbClr val="333333"/>
              </a:solidFill>
              <a:effectLst/>
              <a:latin typeface="Avenir Book" panose="02000503020000020003"/>
            </a:endParaRPr>
          </a:p>
          <a:p>
            <a:pPr marL="0" lvl="1"/>
            <a:endParaRPr lang="en-US" sz="2000" dirty="0">
              <a:solidFill>
                <a:srgbClr val="333333"/>
              </a:solidFill>
              <a:latin typeface="Avenir Book" panose="02000503020000020003"/>
            </a:endParaRPr>
          </a:p>
        </p:txBody>
      </p:sp>
      <p:pic>
        <p:nvPicPr>
          <p:cNvPr id="4" name="Picture 3">
            <a:extLst>
              <a:ext uri="{FF2B5EF4-FFF2-40B4-BE49-F238E27FC236}">
                <a16:creationId xmlns:a16="http://schemas.microsoft.com/office/drawing/2014/main" id="{4F889A57-B34D-6311-ACBB-B510AAC33E5E}"/>
              </a:ext>
            </a:extLst>
          </p:cNvPr>
          <p:cNvPicPr>
            <a:picLocks noChangeAspect="1"/>
          </p:cNvPicPr>
          <p:nvPr/>
        </p:nvPicPr>
        <p:blipFill>
          <a:blip r:embed="rId2"/>
          <a:stretch>
            <a:fillRect/>
          </a:stretch>
        </p:blipFill>
        <p:spPr>
          <a:xfrm>
            <a:off x="345688" y="5660226"/>
            <a:ext cx="952090" cy="1003904"/>
          </a:xfrm>
          <a:prstGeom prst="rect">
            <a:avLst/>
          </a:prstGeom>
        </p:spPr>
      </p:pic>
      <p:sp>
        <p:nvSpPr>
          <p:cNvPr id="5" name="Rectangle 4">
            <a:extLst>
              <a:ext uri="{FF2B5EF4-FFF2-40B4-BE49-F238E27FC236}">
                <a16:creationId xmlns:a16="http://schemas.microsoft.com/office/drawing/2014/main" id="{00A3040A-3F36-0A26-15DB-E1D669B5EDBA}"/>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0F355A-5A99-DDED-7803-37B1F769C17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7" name="TextBox 6">
            <a:extLst>
              <a:ext uri="{FF2B5EF4-FFF2-40B4-BE49-F238E27FC236}">
                <a16:creationId xmlns:a16="http://schemas.microsoft.com/office/drawing/2014/main" id="{8911A4BE-0281-10BE-654D-93D43235F09F}"/>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b="1"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358512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2"/>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800568"/>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B60017"/>
                </a:solidFill>
                <a:latin typeface="Avenir Book" panose="02000503020000020003"/>
                <a:ea typeface="Baskerville" panose="02020502070401020303" pitchFamily="18" charset="0"/>
              </a:rPr>
              <a:t>The Trudeau Win</a:t>
            </a:r>
            <a:endParaRPr lang="en-US" sz="4000" dirty="0">
              <a:solidFill>
                <a:srgbClr val="B60017"/>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764864"/>
            <a:ext cx="9201555" cy="4062651"/>
          </a:xfrm>
          <a:prstGeom prst="rect">
            <a:avLst/>
          </a:prstGeom>
        </p:spPr>
        <p:txBody>
          <a:bodyPr wrap="square">
            <a:spAutoFit/>
          </a:bodyPr>
          <a:lstStyle/>
          <a:p>
            <a:pPr algn="l"/>
            <a:r>
              <a:rPr lang="en-CA" sz="2400" b="1" dirty="0">
                <a:solidFill>
                  <a:srgbClr val="333333"/>
                </a:solidFill>
                <a:latin typeface="Avenir Book" panose="02000503020000020003"/>
              </a:rPr>
              <a:t>Politics, Public Opinion and The Polls</a:t>
            </a:r>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marL="342900" indent="-342900" algn="l">
              <a:buFont typeface="Arial" panose="020B0604020202020204" pitchFamily="34" charset="0"/>
              <a:buChar char="•"/>
            </a:pPr>
            <a:r>
              <a:rPr lang="en-US" sz="2000" b="1" dirty="0">
                <a:solidFill>
                  <a:srgbClr val="333333"/>
                </a:solidFill>
                <a:latin typeface="Avenir Book" panose="02000503020000020003"/>
              </a:rPr>
              <a:t>2013</a:t>
            </a:r>
            <a:r>
              <a:rPr lang="en-US" sz="2000" i="0" dirty="0">
                <a:solidFill>
                  <a:srgbClr val="333333"/>
                </a:solidFill>
                <a:effectLst/>
                <a:latin typeface="Avenir Book" panose="02000503020000020003"/>
              </a:rPr>
              <a:t> ~ As Canada prepares </a:t>
            </a:r>
            <a:r>
              <a:rPr lang="en-US" sz="2000" dirty="0">
                <a:solidFill>
                  <a:srgbClr val="333333"/>
                </a:solidFill>
                <a:latin typeface="Avenir Book" panose="02000503020000020003"/>
              </a:rPr>
              <a:t>for an election, Justin Trudeau plants a seed:</a:t>
            </a:r>
          </a:p>
          <a:p>
            <a:pPr algn="l"/>
            <a:endParaRPr lang="en-US" sz="2000" i="0" dirty="0">
              <a:solidFill>
                <a:srgbClr val="333333"/>
              </a:solidFill>
              <a:effectLst/>
              <a:latin typeface="Avenir Book" panose="02000503020000020003"/>
            </a:endParaRPr>
          </a:p>
          <a:p>
            <a:pPr algn="l"/>
            <a:endParaRPr lang="en-US" sz="2000" i="0" dirty="0">
              <a:solidFill>
                <a:srgbClr val="333333"/>
              </a:solidFill>
              <a:effectLst/>
              <a:latin typeface="Avenir Book" panose="02000503020000020003"/>
            </a:endParaRPr>
          </a:p>
          <a:p>
            <a:pPr algn="ct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“I’m in favor of legalizing it.  Tax it, regulate it. It’s one of the only ways to keep it out of the hands of our kids, because the current war on drugs, the current model is not working.”</a:t>
            </a:r>
          </a:p>
          <a:p>
            <a:pPr algn="l"/>
            <a:endParaRPr lang="en-US" sz="2000" i="0" dirty="0">
              <a:solidFill>
                <a:srgbClr val="333333"/>
              </a:solidFill>
              <a:effectLst/>
              <a:latin typeface="Avenir Book" panose="02000503020000020003"/>
            </a:endParaRPr>
          </a:p>
          <a:p>
            <a:pPr algn="l"/>
            <a:endParaRPr lang="en-US" sz="2000" i="0" dirty="0">
              <a:solidFill>
                <a:srgbClr val="333333"/>
              </a:solidFill>
              <a:effectLst/>
              <a:latin typeface="Avenir Book" panose="02000503020000020003"/>
            </a:endParaRPr>
          </a:p>
          <a:p>
            <a:pPr marL="342900" indent="-342900" algn="l">
              <a:buFont typeface="Arial" panose="020B0604020202020204" pitchFamily="34" charset="0"/>
              <a:buChar char="•"/>
            </a:pPr>
            <a:r>
              <a:rPr lang="en-US" sz="2000" b="1" dirty="0">
                <a:solidFill>
                  <a:srgbClr val="333333"/>
                </a:solidFill>
                <a:latin typeface="Avenir Book" panose="02000503020000020003"/>
              </a:rPr>
              <a:t>2015</a:t>
            </a:r>
            <a:r>
              <a:rPr lang="en-US" sz="2000" dirty="0">
                <a:solidFill>
                  <a:srgbClr val="333333"/>
                </a:solidFill>
                <a:latin typeface="Avenir Book" panose="02000503020000020003"/>
              </a:rPr>
              <a:t> ~ </a:t>
            </a:r>
            <a:r>
              <a:rPr lang="en-US" sz="2000" b="0" i="0" dirty="0">
                <a:solidFill>
                  <a:srgbClr val="202122"/>
                </a:solidFill>
                <a:effectLst/>
                <a:highlight>
                  <a:srgbClr val="FFFFFF"/>
                </a:highlight>
                <a:latin typeface="Avenir Book" panose="02000503020000020003"/>
              </a:rPr>
              <a:t>Trudeau leads the Liberal Party from </a:t>
            </a:r>
            <a:r>
              <a:rPr lang="en-US" sz="2000" b="0" i="1" dirty="0">
                <a:solidFill>
                  <a:srgbClr val="202122"/>
                </a:solidFill>
                <a:effectLst/>
                <a:highlight>
                  <a:srgbClr val="FFFFFF"/>
                </a:highlight>
                <a:latin typeface="Avenir Book" panose="02000503020000020003"/>
              </a:rPr>
              <a:t>third place </a:t>
            </a:r>
            <a:r>
              <a:rPr lang="en-US" sz="2000" b="0" i="0" dirty="0">
                <a:solidFill>
                  <a:srgbClr val="202122"/>
                </a:solidFill>
                <a:effectLst/>
                <a:highlight>
                  <a:srgbClr val="FFFFFF"/>
                </a:highlight>
                <a:latin typeface="Avenir Book" panose="02000503020000020003"/>
              </a:rPr>
              <a:t>to win a majority government, defeating incumbent Prime Minister </a:t>
            </a:r>
            <a:r>
              <a:rPr lang="en-US" sz="2000" b="0" i="0" u="none" strike="noStrike" dirty="0">
                <a:effectLst/>
                <a:highlight>
                  <a:srgbClr val="FFFFFF"/>
                </a:highlight>
                <a:latin typeface="Avenir Book" panose="02000503020000020003"/>
              </a:rPr>
              <a:t>Stephen Harper</a:t>
            </a:r>
            <a:r>
              <a:rPr lang="en-US" sz="2000" b="0" i="0" dirty="0">
                <a:solidFill>
                  <a:srgbClr val="202122"/>
                </a:solidFill>
                <a:effectLst/>
                <a:highlight>
                  <a:srgbClr val="FFFFFF"/>
                </a:highlight>
                <a:latin typeface="Avenir Book" panose="02000503020000020003"/>
              </a:rPr>
              <a:t> and the Conservative Party</a:t>
            </a:r>
            <a:endParaRPr lang="en-US" sz="2000" i="0" dirty="0">
              <a:solidFill>
                <a:srgbClr val="333333"/>
              </a:solidFill>
              <a:effectLst/>
              <a:latin typeface="Avenir Book" panose="02000503020000020003"/>
            </a:endParaRPr>
          </a:p>
          <a:p>
            <a:pPr marL="0" lvl="1"/>
            <a:endParaRPr lang="en-US" sz="2000" dirty="0">
              <a:solidFill>
                <a:srgbClr val="333333"/>
              </a:solidFill>
              <a:latin typeface="Avenir Book" panose="02000503020000020003"/>
            </a:endParaRPr>
          </a:p>
        </p:txBody>
      </p:sp>
      <p:pic>
        <p:nvPicPr>
          <p:cNvPr id="4" name="Picture 3">
            <a:extLst>
              <a:ext uri="{FF2B5EF4-FFF2-40B4-BE49-F238E27FC236}">
                <a16:creationId xmlns:a16="http://schemas.microsoft.com/office/drawing/2014/main" id="{4F889A57-B34D-6311-ACBB-B510AAC33E5E}"/>
              </a:ext>
            </a:extLst>
          </p:cNvPr>
          <p:cNvPicPr>
            <a:picLocks noChangeAspect="1"/>
          </p:cNvPicPr>
          <p:nvPr/>
        </p:nvPicPr>
        <p:blipFill>
          <a:blip r:embed="rId2"/>
          <a:stretch>
            <a:fillRect/>
          </a:stretch>
        </p:blipFill>
        <p:spPr>
          <a:xfrm>
            <a:off x="345688" y="5660226"/>
            <a:ext cx="952090" cy="1003904"/>
          </a:xfrm>
          <a:prstGeom prst="rect">
            <a:avLst/>
          </a:prstGeom>
        </p:spPr>
      </p:pic>
      <p:sp>
        <p:nvSpPr>
          <p:cNvPr id="5" name="Rectangle 4">
            <a:extLst>
              <a:ext uri="{FF2B5EF4-FFF2-40B4-BE49-F238E27FC236}">
                <a16:creationId xmlns:a16="http://schemas.microsoft.com/office/drawing/2014/main" id="{00A3040A-3F36-0A26-15DB-E1D669B5EDBA}"/>
              </a:ext>
            </a:extLst>
          </p:cNvPr>
          <p:cNvSpPr/>
          <p:nvPr/>
        </p:nvSpPr>
        <p:spPr>
          <a:xfrm>
            <a:off x="0" y="0"/>
            <a:ext cx="1650380" cy="6858000"/>
          </a:xfrm>
          <a:prstGeom prst="rect">
            <a:avLst/>
          </a:prstGeom>
          <a: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0F355A-5A99-DDED-7803-37B1F769C170}"/>
              </a:ext>
            </a:extLst>
          </p:cNvPr>
          <p:cNvPicPr>
            <a:picLocks noChangeAspect="1"/>
          </p:cNvPicPr>
          <p:nvPr/>
        </p:nvPicPr>
        <p:blipFill>
          <a:blip r:embed="rId2"/>
          <a:stretch>
            <a:fillRect/>
          </a:stretch>
        </p:blipFill>
        <p:spPr>
          <a:xfrm>
            <a:off x="345688" y="5638077"/>
            <a:ext cx="952090" cy="1003904"/>
          </a:xfrm>
          <a:prstGeom prst="rect">
            <a:avLst/>
          </a:prstGeom>
        </p:spPr>
      </p:pic>
      <p:sp>
        <p:nvSpPr>
          <p:cNvPr id="7" name="TextBox 6">
            <a:extLst>
              <a:ext uri="{FF2B5EF4-FFF2-40B4-BE49-F238E27FC236}">
                <a16:creationId xmlns:a16="http://schemas.microsoft.com/office/drawing/2014/main" id="{85FD1721-E81E-B816-D2F9-BA168C7909DD}"/>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62612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2B0F4F-A492-A54B-98D4-E5E58CF9FA62}"/>
              </a:ext>
            </a:extLst>
          </p:cNvPr>
          <p:cNvPicPr>
            <a:picLocks noChangeAspect="1"/>
          </p:cNvPicPr>
          <p:nvPr/>
        </p:nvPicPr>
        <p:blipFill>
          <a:blip r:embed="rId3"/>
          <a:stretch>
            <a:fillRect/>
          </a:stretch>
        </p:blipFill>
        <p:spPr>
          <a:xfrm>
            <a:off x="345688" y="5660226"/>
            <a:ext cx="952090" cy="1003904"/>
          </a:xfrm>
          <a:prstGeom prst="rect">
            <a:avLst/>
          </a:prstGeom>
        </p:spPr>
      </p:pic>
      <p:sp>
        <p:nvSpPr>
          <p:cNvPr id="41" name="Title 1">
            <a:extLst>
              <a:ext uri="{FF2B5EF4-FFF2-40B4-BE49-F238E27FC236}">
                <a16:creationId xmlns:a16="http://schemas.microsoft.com/office/drawing/2014/main" id="{2644AC06-B99A-4D17-BDC4-4660EBF4DC2D}"/>
              </a:ext>
            </a:extLst>
          </p:cNvPr>
          <p:cNvSpPr txBox="1">
            <a:spLocks/>
          </p:cNvSpPr>
          <p:nvPr/>
        </p:nvSpPr>
        <p:spPr>
          <a:xfrm>
            <a:off x="2007219" y="908720"/>
            <a:ext cx="7147931" cy="86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a:solidFill>
                  <a:srgbClr val="C00000"/>
                </a:solidFill>
                <a:latin typeface="Avenir Book" panose="02000503020000020003"/>
              </a:rPr>
              <a:t>The Task Force on Cannabis Legalization and Regulation</a:t>
            </a:r>
            <a:endParaRPr lang="en-US" sz="4000" dirty="0">
              <a:solidFill>
                <a:srgbClr val="C00000"/>
              </a:solidFill>
              <a:latin typeface="Avenir Book" panose="02000503020000020003"/>
              <a:ea typeface="Baskerville" panose="02020502070401020303" pitchFamily="18" charset="0"/>
            </a:endParaRPr>
          </a:p>
        </p:txBody>
      </p:sp>
      <p:pic>
        <p:nvPicPr>
          <p:cNvPr id="44" name="Picture 43">
            <a:extLst>
              <a:ext uri="{FF2B5EF4-FFF2-40B4-BE49-F238E27FC236}">
                <a16:creationId xmlns:a16="http://schemas.microsoft.com/office/drawing/2014/main" id="{104D5BE2-B7FC-46D7-92C0-E228E7AF7340}"/>
              </a:ext>
            </a:extLst>
          </p:cNvPr>
          <p:cNvPicPr>
            <a:picLocks noChangeAspect="1"/>
          </p:cNvPicPr>
          <p:nvPr/>
        </p:nvPicPr>
        <p:blipFill>
          <a:blip r:embed="rId3"/>
          <a:stretch>
            <a:fillRect/>
          </a:stretch>
        </p:blipFill>
        <p:spPr>
          <a:xfrm>
            <a:off x="345688" y="5638077"/>
            <a:ext cx="952090" cy="1003904"/>
          </a:xfrm>
          <a:prstGeom prst="rect">
            <a:avLst/>
          </a:prstGeom>
        </p:spPr>
      </p:pic>
      <p:sp>
        <p:nvSpPr>
          <p:cNvPr id="2" name="Rectangle 1">
            <a:extLst>
              <a:ext uri="{FF2B5EF4-FFF2-40B4-BE49-F238E27FC236}">
                <a16:creationId xmlns:a16="http://schemas.microsoft.com/office/drawing/2014/main" id="{3496B188-290D-4B1C-B44E-FA442C5363FE}"/>
              </a:ext>
            </a:extLst>
          </p:cNvPr>
          <p:cNvSpPr/>
          <p:nvPr/>
        </p:nvSpPr>
        <p:spPr>
          <a:xfrm>
            <a:off x="2007218" y="1873016"/>
            <a:ext cx="9201555" cy="4124206"/>
          </a:xfrm>
          <a:prstGeom prst="rect">
            <a:avLst/>
          </a:prstGeom>
        </p:spPr>
        <p:txBody>
          <a:bodyPr wrap="square">
            <a:spAutoFit/>
          </a:bodyPr>
          <a:lstStyle/>
          <a:p>
            <a:pPr algn="l"/>
            <a:r>
              <a:rPr lang="en-CA" sz="2400" b="1" dirty="0">
                <a:solidFill>
                  <a:srgbClr val="333333"/>
                </a:solidFill>
                <a:latin typeface="Avenir Book" panose="02000503020000020003"/>
              </a:rPr>
              <a:t> Real Work Starts on Recreational Cannabis Legalization</a:t>
            </a:r>
            <a:endParaRPr lang="en-US" sz="2400" b="1" dirty="0">
              <a:solidFill>
                <a:srgbClr val="333333"/>
              </a:solidFill>
              <a:latin typeface="Avenir Book" panose="02000503020000020003"/>
            </a:endParaRPr>
          </a:p>
          <a:p>
            <a:pPr algn="l"/>
            <a:endParaRPr lang="en-US" dirty="0">
              <a:solidFill>
                <a:srgbClr val="333333"/>
              </a:solidFill>
              <a:latin typeface="Avenir Book" panose="02000503020000020003"/>
            </a:endParaRPr>
          </a:p>
          <a:p>
            <a:pPr algn="l"/>
            <a:r>
              <a:rPr lang="en-US" sz="2000" dirty="0">
                <a:solidFill>
                  <a:srgbClr val="333333"/>
                </a:solidFill>
                <a:latin typeface="Avenir Book" panose="02000503020000020003"/>
              </a:rPr>
              <a:t>Trudeau creates the </a:t>
            </a:r>
            <a:r>
              <a:rPr lang="en-US" sz="2000" b="1" dirty="0">
                <a:solidFill>
                  <a:srgbClr val="333333"/>
                </a:solidFill>
                <a:latin typeface="Avenir Book" panose="02000503020000020003"/>
              </a:rPr>
              <a:t>Task Force on Cannabis Legalisation and Regulation</a:t>
            </a:r>
            <a:r>
              <a:rPr lang="en-US" sz="2000" dirty="0">
                <a:solidFill>
                  <a:srgbClr val="333333"/>
                </a:solidFill>
                <a:latin typeface="Avenir Book" panose="02000503020000020003"/>
              </a:rPr>
              <a:t> in June of 2016</a:t>
            </a:r>
            <a:endParaRPr lang="en-US" sz="2000" b="0" i="0" dirty="0">
              <a:solidFill>
                <a:srgbClr val="333333"/>
              </a:solidFill>
              <a:effectLst/>
              <a:latin typeface="Avenir Book" panose="02000503020000020003"/>
            </a:endParaRPr>
          </a:p>
          <a:p>
            <a:pPr lvl="1"/>
            <a:endParaRPr lang="en-US" sz="2000" dirty="0">
              <a:solidFill>
                <a:srgbClr val="333333"/>
              </a:solidFill>
              <a:latin typeface="Avenir Book" panose="02000503020000020003"/>
            </a:endParaRPr>
          </a:p>
          <a:p>
            <a:pPr algn="l"/>
            <a:r>
              <a:rPr lang="en-US" sz="2000" b="1" i="0" dirty="0">
                <a:solidFill>
                  <a:srgbClr val="333333"/>
                </a:solidFill>
                <a:effectLst/>
                <a:latin typeface="Avenir Book" panose="02000503020000020003"/>
              </a:rPr>
              <a:t>The Task Force undertook extensive consultations with:</a:t>
            </a:r>
          </a:p>
          <a:p>
            <a:pPr marL="747713" indent="-342900" algn="l">
              <a:buFont typeface="Arial" panose="020B0604020202020204" pitchFamily="34" charset="0"/>
              <a:buChar char="•"/>
            </a:pPr>
            <a:r>
              <a:rPr lang="en-US" sz="2000" dirty="0">
                <a:solidFill>
                  <a:srgbClr val="333333"/>
                </a:solidFill>
                <a:latin typeface="Avenir Book" panose="02000503020000020003"/>
              </a:rPr>
              <a:t>E</a:t>
            </a:r>
            <a:r>
              <a:rPr lang="en-US" sz="2000" b="0" i="0" dirty="0">
                <a:solidFill>
                  <a:srgbClr val="333333"/>
                </a:solidFill>
                <a:effectLst/>
                <a:latin typeface="Avenir Book" panose="02000503020000020003"/>
              </a:rPr>
              <a:t>xperts</a:t>
            </a:r>
          </a:p>
          <a:p>
            <a:pPr marL="747713" indent="-342900" algn="l">
              <a:buFont typeface="Arial" panose="020B0604020202020204" pitchFamily="34" charset="0"/>
              <a:buChar char="•"/>
            </a:pPr>
            <a:r>
              <a:rPr lang="en-US" sz="2000" dirty="0">
                <a:solidFill>
                  <a:srgbClr val="333333"/>
                </a:solidFill>
                <a:latin typeface="Avenir Book" panose="02000503020000020003"/>
              </a:rPr>
              <a:t>P</a:t>
            </a:r>
            <a:r>
              <a:rPr lang="en-US" sz="2000" b="0" i="0" dirty="0">
                <a:solidFill>
                  <a:srgbClr val="333333"/>
                </a:solidFill>
                <a:effectLst/>
                <a:latin typeface="Avenir Book" panose="02000503020000020003"/>
              </a:rPr>
              <a:t>atients and advocates</a:t>
            </a:r>
          </a:p>
          <a:p>
            <a:pPr marL="747713" indent="-342900" algn="l">
              <a:buFont typeface="Arial" panose="020B0604020202020204" pitchFamily="34" charset="0"/>
              <a:buChar char="•"/>
            </a:pPr>
            <a:r>
              <a:rPr lang="en-US" sz="2000" dirty="0">
                <a:solidFill>
                  <a:srgbClr val="333333"/>
                </a:solidFill>
                <a:latin typeface="Avenir Book" panose="02000503020000020003"/>
              </a:rPr>
              <a:t>E</a:t>
            </a:r>
            <a:r>
              <a:rPr lang="en-US" sz="2000" b="0" i="0" dirty="0">
                <a:solidFill>
                  <a:srgbClr val="333333"/>
                </a:solidFill>
                <a:effectLst/>
                <a:latin typeface="Avenir Book" panose="02000503020000020003"/>
              </a:rPr>
              <a:t>mployers and industry</a:t>
            </a:r>
          </a:p>
          <a:p>
            <a:pPr marL="747713" indent="-342900" algn="l">
              <a:buFont typeface="Arial" panose="020B0604020202020204" pitchFamily="34" charset="0"/>
              <a:buChar char="•"/>
            </a:pPr>
            <a:r>
              <a:rPr lang="en-US" sz="2000" dirty="0">
                <a:solidFill>
                  <a:srgbClr val="333333"/>
                </a:solidFill>
                <a:latin typeface="Avenir Book" panose="02000503020000020003"/>
              </a:rPr>
              <a:t>P</a:t>
            </a:r>
            <a:r>
              <a:rPr lang="en-US" sz="2000" b="0" i="0" dirty="0">
                <a:solidFill>
                  <a:srgbClr val="333333"/>
                </a:solidFill>
                <a:effectLst/>
                <a:latin typeface="Avenir Book" panose="02000503020000020003"/>
              </a:rPr>
              <a:t>rovinces, territories, and municipalities</a:t>
            </a:r>
          </a:p>
          <a:p>
            <a:pPr marL="747713" indent="-342900" algn="l">
              <a:buFont typeface="Arial" panose="020B0604020202020204" pitchFamily="34" charset="0"/>
              <a:buChar char="•"/>
            </a:pPr>
            <a:r>
              <a:rPr lang="en-US" sz="2000" b="0" i="0" dirty="0">
                <a:solidFill>
                  <a:srgbClr val="333333"/>
                </a:solidFill>
                <a:effectLst/>
                <a:latin typeface="Avenir Book" panose="02000503020000020003"/>
              </a:rPr>
              <a:t>Indigenous governments and representative organizations</a:t>
            </a:r>
          </a:p>
          <a:p>
            <a:pPr marL="747713" indent="-342900" algn="l">
              <a:buFont typeface="Arial" panose="020B0604020202020204" pitchFamily="34" charset="0"/>
              <a:buChar char="•"/>
            </a:pPr>
            <a:r>
              <a:rPr lang="en-US" sz="2000" dirty="0">
                <a:solidFill>
                  <a:srgbClr val="333333"/>
                </a:solidFill>
                <a:latin typeface="Avenir Book" panose="02000503020000020003"/>
              </a:rPr>
              <a:t>Veteran’s Advocacy groups</a:t>
            </a:r>
            <a:endParaRPr lang="en-US" sz="2000" b="0" i="0" dirty="0">
              <a:solidFill>
                <a:srgbClr val="333333"/>
              </a:solidFill>
              <a:effectLst/>
              <a:latin typeface="Avenir Book" panose="02000503020000020003"/>
            </a:endParaRPr>
          </a:p>
          <a:p>
            <a:pPr marL="0" lvl="1"/>
            <a:endParaRPr lang="en-US" sz="2000" dirty="0">
              <a:solidFill>
                <a:srgbClr val="333333"/>
              </a:solidFill>
              <a:latin typeface="Avenir Book" panose="02000503020000020003"/>
            </a:endParaRPr>
          </a:p>
        </p:txBody>
      </p:sp>
      <p:pic>
        <p:nvPicPr>
          <p:cNvPr id="4" name="Picture 3">
            <a:extLst>
              <a:ext uri="{FF2B5EF4-FFF2-40B4-BE49-F238E27FC236}">
                <a16:creationId xmlns:a16="http://schemas.microsoft.com/office/drawing/2014/main" id="{4F889A57-B34D-6311-ACBB-B510AAC33E5E}"/>
              </a:ext>
            </a:extLst>
          </p:cNvPr>
          <p:cNvPicPr>
            <a:picLocks noChangeAspect="1"/>
          </p:cNvPicPr>
          <p:nvPr/>
        </p:nvPicPr>
        <p:blipFill>
          <a:blip r:embed="rId3"/>
          <a:stretch>
            <a:fillRect/>
          </a:stretch>
        </p:blipFill>
        <p:spPr>
          <a:xfrm>
            <a:off x="345688" y="5660226"/>
            <a:ext cx="952090" cy="1003904"/>
          </a:xfrm>
          <a:prstGeom prst="rect">
            <a:avLst/>
          </a:prstGeom>
        </p:spPr>
      </p:pic>
      <p:sp>
        <p:nvSpPr>
          <p:cNvPr id="5" name="Rectangle 4">
            <a:extLst>
              <a:ext uri="{FF2B5EF4-FFF2-40B4-BE49-F238E27FC236}">
                <a16:creationId xmlns:a16="http://schemas.microsoft.com/office/drawing/2014/main" id="{00A3040A-3F36-0A26-15DB-E1D669B5EDBA}"/>
              </a:ext>
            </a:extLst>
          </p:cNvPr>
          <p:cNvSpPr/>
          <p:nvPr/>
        </p:nvSpPr>
        <p:spPr>
          <a:xfrm>
            <a:off x="0" y="0"/>
            <a:ext cx="1650380" cy="6858000"/>
          </a:xfrm>
          <a:prstGeom prst="rect">
            <a:avLst/>
          </a:prstGeom>
          <a: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0F355A-5A99-DDED-7803-37B1F769C170}"/>
              </a:ext>
            </a:extLst>
          </p:cNvPr>
          <p:cNvPicPr>
            <a:picLocks noChangeAspect="1"/>
          </p:cNvPicPr>
          <p:nvPr/>
        </p:nvPicPr>
        <p:blipFill>
          <a:blip r:embed="rId3"/>
          <a:stretch>
            <a:fillRect/>
          </a:stretch>
        </p:blipFill>
        <p:spPr>
          <a:xfrm>
            <a:off x="345688" y="5638077"/>
            <a:ext cx="952090" cy="1003904"/>
          </a:xfrm>
          <a:prstGeom prst="rect">
            <a:avLst/>
          </a:prstGeom>
        </p:spPr>
      </p:pic>
      <p:sp>
        <p:nvSpPr>
          <p:cNvPr id="7" name="TextBox 6">
            <a:extLst>
              <a:ext uri="{FF2B5EF4-FFF2-40B4-BE49-F238E27FC236}">
                <a16:creationId xmlns:a16="http://schemas.microsoft.com/office/drawing/2014/main" id="{6DFCB2FF-E8E7-1318-7651-4719FEF601AD}"/>
              </a:ext>
            </a:extLst>
          </p:cNvPr>
          <p:cNvSpPr txBox="1"/>
          <p:nvPr/>
        </p:nvSpPr>
        <p:spPr>
          <a:xfrm>
            <a:off x="119336" y="796444"/>
            <a:ext cx="1531043" cy="452431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bg2"/>
                </a:solidFill>
                <a:latin typeface="Avenir" pitchFamily="2" charset="0"/>
                <a:cs typeface="Grotesque" panose="020F0502020204030204" pitchFamily="34" charset="0"/>
              </a:rPr>
              <a:t>Early Days</a:t>
            </a:r>
          </a:p>
          <a:p>
            <a:endParaRPr lang="en-US" sz="1600" dirty="0">
              <a:solidFill>
                <a:schemeClr val="bg1"/>
              </a:solidFill>
              <a:latin typeface="Avenir" pitchFamily="2" charset="0"/>
              <a:cs typeface="Grotesque" panose="020F0502020204030204" pitchFamily="34" charset="0"/>
            </a:endParaRPr>
          </a:p>
          <a:p>
            <a:pPr algn="l"/>
            <a:r>
              <a:rPr lang="en-CA" sz="1600" dirty="0">
                <a:solidFill>
                  <a:schemeClr val="bg1"/>
                </a:solidFill>
                <a:latin typeface="Avenir Book" panose="02000503020000020003"/>
              </a:rPr>
              <a:t>Medicinal Legalization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Trudeau Win</a:t>
            </a:r>
          </a:p>
          <a:p>
            <a:pPr algn="l"/>
            <a:endParaRPr lang="en-CA" sz="1600" dirty="0">
              <a:solidFill>
                <a:schemeClr val="bg1"/>
              </a:solidFill>
              <a:latin typeface="Avenir Book" panose="02000503020000020003"/>
            </a:endParaRPr>
          </a:p>
          <a:p>
            <a:pPr algn="l"/>
            <a:r>
              <a:rPr lang="en-CA" sz="1600" b="1" dirty="0">
                <a:solidFill>
                  <a:schemeClr val="bg1"/>
                </a:solidFill>
                <a:latin typeface="Avenir Book" panose="02000503020000020003"/>
              </a:rPr>
              <a:t>Task Force on Cannabis Legalization and Regulation</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Bill C-45</a:t>
            </a:r>
          </a:p>
          <a:p>
            <a:pPr algn="l"/>
            <a:endParaRPr lang="en-CA" sz="1600" dirty="0">
              <a:solidFill>
                <a:schemeClr val="bg1"/>
              </a:solidFill>
              <a:latin typeface="Avenir Book" panose="02000503020000020003"/>
            </a:endParaRPr>
          </a:p>
          <a:p>
            <a:pPr algn="l"/>
            <a:r>
              <a:rPr lang="en-CA" sz="1600" dirty="0">
                <a:solidFill>
                  <a:schemeClr val="bg1"/>
                </a:solidFill>
                <a:latin typeface="Avenir Book" panose="02000503020000020003"/>
              </a:rPr>
              <a:t>Implementing Traceability</a:t>
            </a:r>
            <a:br>
              <a:rPr lang="en-CA" sz="1600" dirty="0">
                <a:solidFill>
                  <a:schemeClr val="bg2"/>
                </a:solidFill>
                <a:latin typeface="Avenir" pitchFamily="2" charset="0"/>
              </a:rPr>
            </a:br>
            <a:endParaRPr lang="en-CA" sz="1600" dirty="0">
              <a:solidFill>
                <a:schemeClr val="bg2"/>
              </a:solidFill>
              <a:latin typeface="Avenir" pitchFamily="2" charset="0"/>
            </a:endParaRPr>
          </a:p>
          <a:p>
            <a:endParaRPr lang="en-CA" sz="1600" dirty="0">
              <a:solidFill>
                <a:schemeClr val="bg2"/>
              </a:solidFill>
              <a:latin typeface="Avenir" pitchFamily="2" charset="0"/>
            </a:endParaRPr>
          </a:p>
        </p:txBody>
      </p:sp>
    </p:spTree>
    <p:extLst>
      <p:ext uri="{BB962C8B-B14F-4D97-AF65-F5344CB8AC3E}">
        <p14:creationId xmlns:p14="http://schemas.microsoft.com/office/powerpoint/2010/main" val="2531869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BN">
      <a:dk1>
        <a:srgbClr val="000000"/>
      </a:dk1>
      <a:lt1>
        <a:srgbClr val="FFFFFF"/>
      </a:lt1>
      <a:dk2>
        <a:srgbClr val="757779"/>
      </a:dk2>
      <a:lt2>
        <a:srgbClr val="E7E6E6"/>
      </a:lt2>
      <a:accent1>
        <a:srgbClr val="A32035"/>
      </a:accent1>
      <a:accent2>
        <a:srgbClr val="FFFFFF"/>
      </a:accent2>
      <a:accent3>
        <a:srgbClr val="757779"/>
      </a:accent3>
      <a:accent4>
        <a:srgbClr val="A32035"/>
      </a:accent4>
      <a:accent5>
        <a:srgbClr val="FFFFFF"/>
      </a:accent5>
      <a:accent6>
        <a:srgbClr val="757779"/>
      </a:accent6>
      <a:hlink>
        <a:srgbClr val="A32035"/>
      </a:hlink>
      <a:folHlink>
        <a:srgbClr val="757779"/>
      </a:folHlink>
    </a:clrScheme>
    <a:fontScheme name="CBN">
      <a:majorFont>
        <a:latin typeface="Avenir Black"/>
        <a:ea typeface=""/>
        <a:cs typeface=""/>
      </a:majorFont>
      <a:minorFont>
        <a:latin typeface="Aveni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2DE68E2BFF546BC585D0144D67EBD" ma:contentTypeVersion="22" ma:contentTypeDescription="Create a new document." ma:contentTypeScope="" ma:versionID="8e317fa28e4d9989ea44a44f1d3cbbf5">
  <xsd:schema xmlns:xsd="http://www.w3.org/2001/XMLSchema" xmlns:xs="http://www.w3.org/2001/XMLSchema" xmlns:p="http://schemas.microsoft.com/office/2006/metadata/properties" xmlns:ns2="4582b191-2952-48bf-aff5-9b7a5c46e6a2" xmlns:ns3="960d773b-5fab-4ecf-a209-ac970d2513a9" targetNamespace="http://schemas.microsoft.com/office/2006/metadata/properties" ma:root="true" ma:fieldsID="cfe7051e71fe1478dddf644163506ad4" ns2:_="" ns3:_="">
    <xsd:import namespace="4582b191-2952-48bf-aff5-9b7a5c46e6a2"/>
    <xsd:import namespace="960d773b-5fab-4ecf-a209-ac970d2513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2b191-2952-48bf-aff5-9b7a5c46e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41e2f24-30cb-48be-af4a-01fc11e90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0d773b-5fab-4ecf-a209-ac970d2513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95a8bff-7c6c-452c-bf3e-c6907fb67ab7}" ma:internalName="TaxCatchAll" ma:showField="CatchAllData" ma:web="960d773b-5fab-4ecf-a209-ac970d2513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82b191-2952-48bf-aff5-9b7a5c46e6a2">
      <Terms xmlns="http://schemas.microsoft.com/office/infopath/2007/PartnerControls"/>
    </lcf76f155ced4ddcb4097134ff3c332f>
    <TaxCatchAll xmlns="960d773b-5fab-4ecf-a209-ac970d2513a9" xsi:nil="true"/>
  </documentManagement>
</p:properties>
</file>

<file path=customXml/itemProps1.xml><?xml version="1.0" encoding="utf-8"?>
<ds:datastoreItem xmlns:ds="http://schemas.openxmlformats.org/officeDocument/2006/customXml" ds:itemID="{19504D88-960D-4EA1-B1B0-B6B9E1100BC6}"/>
</file>

<file path=customXml/itemProps2.xml><?xml version="1.0" encoding="utf-8"?>
<ds:datastoreItem xmlns:ds="http://schemas.openxmlformats.org/officeDocument/2006/customXml" ds:itemID="{22B3730B-DC4D-4FB0-A4EC-58E319A10435}">
  <ds:schemaRefs>
    <ds:schemaRef ds:uri="http://schemas.microsoft.com/sharepoint/v3/contenttype/forms"/>
  </ds:schemaRefs>
</ds:datastoreItem>
</file>

<file path=customXml/itemProps3.xml><?xml version="1.0" encoding="utf-8"?>
<ds:datastoreItem xmlns:ds="http://schemas.openxmlformats.org/officeDocument/2006/customXml" ds:itemID="{2B4BE888-8F3E-44A7-A5C6-5B89CF8A8086}">
  <ds:schemaRefs>
    <ds:schemaRef ds:uri="http://schemas.microsoft.com/office/2006/documentManagement/types"/>
    <ds:schemaRef ds:uri="http://purl.org/dc/terms/"/>
    <ds:schemaRef ds:uri="http://purl.org/dc/elements/1.1/"/>
    <ds:schemaRef ds:uri="http://www.w3.org/XML/1998/namespace"/>
    <ds:schemaRef ds:uri="98da4703-15cd-4255-a301-73a7c4675304"/>
    <ds:schemaRef ds:uri="http://purl.org/dc/dcmitype/"/>
    <ds:schemaRef ds:uri="http://schemas.microsoft.com/office/2006/metadata/properties"/>
    <ds:schemaRef ds:uri="8bdab36a-59c9-4118-8ff9-c628907a0ef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47069</TotalTime>
  <Words>1646</Words>
  <Application>Microsoft Macintosh PowerPoint</Application>
  <PresentationFormat>Widescreen</PresentationFormat>
  <Paragraphs>470</Paragraphs>
  <Slides>21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Avenir</vt:lpstr>
      <vt:lpstr>Avenir Book</vt:lpstr>
      <vt:lpstr>Calibri</vt:lpstr>
      <vt:lpstr>Calibri Light</vt:lpstr>
      <vt:lpstr>cbn-baskerville</vt:lpstr>
      <vt:lpstr>Helvetica Now Text light</vt:lpstr>
      <vt:lpstr>Office Theme</vt:lpstr>
      <vt:lpstr>Office Theme</vt:lpstr>
      <vt:lpstr>Preparing The Legal &amp; Regulatory Path to Legalized Cannabis Traceability   Spencer Mandy Vice President Currency &amp; Excise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Remie Geoffroi</dc:creator>
  <cp:lastModifiedBy>Nicola Sudan</cp:lastModifiedBy>
  <cp:revision>119</cp:revision>
  <cp:lastPrinted>2019-12-02T20:00:45Z</cp:lastPrinted>
  <dcterms:created xsi:type="dcterms:W3CDTF">2019-09-05T17:38:48Z</dcterms:created>
  <dcterms:modified xsi:type="dcterms:W3CDTF">2024-07-03T08:37:23Z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0x010100C562DE68E2BFF546BC585D0144D67EBD</vt:lpwstr>
  </property>
</Properties>
</file>