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0"/>
  </p:notesMasterIdLst>
  <p:sldIdLst>
    <p:sldId id="256" r:id="rId2"/>
    <p:sldId id="265" r:id="rId3"/>
    <p:sldId id="815" r:id="rId4"/>
    <p:sldId id="270" r:id="rId5"/>
    <p:sldId id="1377" r:id="rId6"/>
    <p:sldId id="1378" r:id="rId7"/>
    <p:sldId id="1379" r:id="rId8"/>
    <p:sldId id="1380"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NewsGoth BdXCn BT" pitchFamily="2" charset="77"/>
      <p:bold r:id="rId15"/>
    </p:embeddedFont>
    <p:embeddedFont>
      <p:font typeface="NewsGoth BT" pitchFamily="2" charset="77"/>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0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31"/>
    <p:restoredTop sz="71156"/>
  </p:normalViewPr>
  <p:slideViewPr>
    <p:cSldViewPr snapToGrid="0">
      <p:cViewPr varScale="1">
        <p:scale>
          <a:sx n="89" d="100"/>
          <a:sy n="89" d="100"/>
        </p:scale>
        <p:origin x="18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8ED43-F03D-BE43-A512-B36583883D2B}" type="datetimeFigureOut">
              <a:t>7/3/24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0EB5A-B0F2-3E43-A63D-5020C2B72942}" type="slidenum">
              <a:t>‹#›</a:t>
            </a:fld>
            <a:endParaRPr lang="en-GB"/>
          </a:p>
        </p:txBody>
      </p:sp>
    </p:spTree>
    <p:extLst>
      <p:ext uri="{BB962C8B-B14F-4D97-AF65-F5344CB8AC3E}">
        <p14:creationId xmlns:p14="http://schemas.microsoft.com/office/powerpoint/2010/main" val="3235747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hacienda.go.cr/docs/EstudioTrazabilidadLicoresLey9961.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tabaconomia.uai.c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that an increasing number of countries are moving towards implementing track and trace systems, especially on tobacco and alcohol products, and especially in response to WHO FCTC Protocol requirements, this presentation describes a case where ITSA was asked to evaluate a study compiled by the Costa Rica Ministry of Finance on the cost versus benefit of implementing track and trace on alcohol.</a:t>
            </a:r>
          </a:p>
          <a:p>
            <a:endParaRPr lang="en-US" baseline="0" dirty="0"/>
          </a:p>
          <a:p>
            <a:r>
              <a:rPr lang="en-US" baseline="0" dirty="0"/>
              <a:t>ITSA’s evaluation illustrates how important it is use accurate information based on thorough research acquired through qualified sources, in order to make informed decisions with regard to implementation.</a:t>
            </a:r>
          </a:p>
          <a:p>
            <a:endParaRPr lang="en-US" baseline="0" dirty="0"/>
          </a:p>
          <a:p>
            <a:r>
              <a:rPr lang="en-US" baseline="0" dirty="0"/>
              <a:t>That’s the ’Before’ bit of the title of this presentation.</a:t>
            </a:r>
          </a:p>
          <a:p>
            <a:endParaRPr lang="en-US" baseline="0" dirty="0"/>
          </a:p>
          <a:p>
            <a:r>
              <a:rPr lang="en-US" baseline="0" dirty="0"/>
              <a:t>The ‘After’ bit refers to the importance, in the months and years following implementation, to conduct analyses into the effect of the system on tax revenues and illicit trade levels. To illustrate this, we’ll use a recent analysis published by economics academics in Chile as an example.</a:t>
            </a:r>
          </a:p>
          <a:p>
            <a:endParaRPr lang="en-GB"/>
          </a:p>
        </p:txBody>
      </p:sp>
      <p:sp>
        <p:nvSpPr>
          <p:cNvPr id="4" name="Slide Number Placeholder 3"/>
          <p:cNvSpPr>
            <a:spLocks noGrp="1"/>
          </p:cNvSpPr>
          <p:nvPr>
            <p:ph type="sldNum" sz="quarter" idx="5"/>
          </p:nvPr>
        </p:nvSpPr>
        <p:spPr/>
        <p:txBody>
          <a:bodyPr/>
          <a:lstStyle/>
          <a:p>
            <a:fld id="{06B0EB5A-B0F2-3E43-A63D-5020C2B72942}" type="slidenum">
              <a:rPr lang="en-ZA"/>
              <a:t>1</a:t>
            </a:fld>
            <a:endParaRPr lang="en-ZA"/>
          </a:p>
        </p:txBody>
      </p:sp>
    </p:spTree>
    <p:extLst>
      <p:ext uri="{BB962C8B-B14F-4D97-AF65-F5344CB8AC3E}">
        <p14:creationId xmlns:p14="http://schemas.microsoft.com/office/powerpoint/2010/main" val="1252496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200" kern="1200" baseline="0">
                <a:solidFill>
                  <a:schemeClr val="tx1"/>
                </a:solidFill>
                <a:latin typeface="+mn-lt"/>
                <a:ea typeface="+mn-ea"/>
                <a:cs typeface="+mn-cs"/>
              </a:rPr>
              <a:t>Data for the Costa Rica study (available </a:t>
            </a:r>
            <a:r>
              <a:rPr lang="en-ZA" b="0" i="0">
                <a:solidFill>
                  <a:srgbClr val="101010"/>
                </a:solidFill>
                <a:effectLst/>
                <a:latin typeface="Arial" panose="020B0604020202020204" pitchFamily="34" charset="0"/>
              </a:rPr>
              <a:t>at </a:t>
            </a:r>
            <a:r>
              <a:rPr lang="en-ZA" b="1" i="0" u="none" strike="noStrike">
                <a:solidFill>
                  <a:srgbClr val="63003B"/>
                </a:solidFill>
                <a:effectLst/>
                <a:latin typeface="var(--font-permians)"/>
                <a:hlinkClick r:id="rId3"/>
              </a:rPr>
              <a:t>www.hacienda.go.cr/docs/EstudioTrazabilidadLicoresLey9961.pdf</a:t>
            </a:r>
            <a:r>
              <a:rPr lang="en-ZA" b="0" i="0" u="none" strike="noStrike">
                <a:solidFill>
                  <a:srgbClr val="101010"/>
                </a:solidFill>
                <a:effectLst/>
                <a:latin typeface="Arial" panose="020B0604020202020204" pitchFamily="34" charset="0"/>
              </a:rPr>
              <a:t>)</a:t>
            </a:r>
            <a:r>
              <a:rPr lang="en-ZA" sz="1200" b="0" i="0" u="none" strike="noStrike" kern="1200" baseline="0">
                <a:solidFill>
                  <a:srgbClr val="101010"/>
                </a:solidFill>
                <a:effectLst/>
                <a:latin typeface="Arial" panose="020B0604020202020204" pitchFamily="34" charset="0"/>
                <a:ea typeface="+mn-ea"/>
                <a:cs typeface="+mn-cs"/>
              </a:rPr>
              <a:t> </a:t>
            </a:r>
            <a:r>
              <a:rPr lang="en-ZA" sz="1200" kern="1200" baseline="0">
                <a:solidFill>
                  <a:schemeClr val="tx1"/>
                </a:solidFill>
                <a:latin typeface="+mn-lt"/>
                <a:ea typeface="+mn-ea"/>
                <a:cs typeface="+mn-cs"/>
              </a:rPr>
              <a:t>was compiled from sources within Costa Rica Customs as well as ‘national and international corporations offering traceability systems’.</a:t>
            </a:r>
          </a:p>
          <a:p>
            <a:pPr marL="0" marR="0" lvl="0" indent="0" algn="l" defTabSz="913629" rtl="0" eaLnBrk="1" fontAlgn="auto" latinLnBrk="0" hangingPunct="1">
              <a:lnSpc>
                <a:spcPct val="100000"/>
              </a:lnSpc>
              <a:spcBef>
                <a:spcPts val="0"/>
              </a:spcBef>
              <a:spcAft>
                <a:spcPts val="0"/>
              </a:spcAft>
              <a:buClrTx/>
              <a:buSzTx/>
              <a:buFontTx/>
              <a:buNone/>
              <a:tabLst/>
              <a:defRPr/>
            </a:pPr>
            <a:endParaRPr lang="en-ZA" sz="1200" kern="1200" baseline="0">
              <a:solidFill>
                <a:schemeClr val="tx1"/>
              </a:solidFill>
              <a:latin typeface="+mn-lt"/>
              <a:ea typeface="+mn-ea"/>
              <a:cs typeface="+mn-cs"/>
            </a:endParaRPr>
          </a:p>
          <a:p>
            <a:pPr marL="0" marR="0" lvl="0" indent="0" algn="l" defTabSz="913629" rtl="0" eaLnBrk="1" fontAlgn="auto" latinLnBrk="0" hangingPunct="1">
              <a:lnSpc>
                <a:spcPct val="100000"/>
              </a:lnSpc>
              <a:spcBef>
                <a:spcPts val="0"/>
              </a:spcBef>
              <a:spcAft>
                <a:spcPts val="0"/>
              </a:spcAft>
              <a:buClrTx/>
              <a:buSzTx/>
              <a:buFontTx/>
              <a:buNone/>
              <a:tabLst/>
              <a:defRPr/>
            </a:pPr>
            <a:r>
              <a:rPr lang="en-ZA" sz="1200" kern="1200" baseline="0">
                <a:solidFill>
                  <a:schemeClr val="tx1"/>
                </a:solidFill>
                <a:latin typeface="+mn-lt"/>
                <a:ea typeface="+mn-ea"/>
                <a:cs typeface="+mn-cs"/>
              </a:rPr>
              <a:t>The costs used in the study were provided by ‘several private companies’ and estimated to be between $0.10-0.14 per tax stamp, including logistics costs. </a:t>
            </a:r>
          </a:p>
          <a:p>
            <a:pPr marL="0" marR="0" lvl="0" indent="0" algn="l" defTabSz="913629" rtl="0" eaLnBrk="1" fontAlgn="auto" latinLnBrk="0" hangingPunct="1">
              <a:lnSpc>
                <a:spcPct val="100000"/>
              </a:lnSpc>
              <a:spcBef>
                <a:spcPts val="0"/>
              </a:spcBef>
              <a:spcAft>
                <a:spcPts val="0"/>
              </a:spcAft>
              <a:buClrTx/>
              <a:buSzTx/>
              <a:buFontTx/>
              <a:buNone/>
              <a:tabLst/>
              <a:defRPr/>
            </a:pPr>
            <a:endParaRPr lang="en-ZA" sz="1200" kern="1200" baseline="0">
              <a:solidFill>
                <a:schemeClr val="tx1"/>
              </a:solidFill>
              <a:latin typeface="+mn-lt"/>
              <a:ea typeface="+mn-ea"/>
              <a:cs typeface="+mn-cs"/>
            </a:endParaRPr>
          </a:p>
          <a:p>
            <a:pPr marL="0" marR="0" lvl="0" indent="0" algn="l" defTabSz="913629"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study concluded </a:t>
            </a:r>
            <a:r>
              <a:rPr lang="en-ZA" sz="1200" kern="1200" baseline="0">
                <a:solidFill>
                  <a:schemeClr val="tx1"/>
                </a:solidFill>
                <a:latin typeface="+mn-lt"/>
                <a:ea typeface="+mn-ea"/>
                <a:cs typeface="+mn-cs"/>
              </a:rPr>
              <a:t>that while it is true that some countries initially show favourable results from implementing such systems, in the medium term, the systems generate very high costs for the industry and do not show consistent improvements over time in terms of revenue collection.</a:t>
            </a:r>
          </a:p>
          <a:p>
            <a:pPr marL="0" marR="0" lvl="0" indent="0" algn="l" defTabSz="913629" rtl="0" eaLnBrk="1" fontAlgn="auto" latinLnBrk="0" hangingPunct="1">
              <a:lnSpc>
                <a:spcPct val="100000"/>
              </a:lnSpc>
              <a:spcBef>
                <a:spcPts val="0"/>
              </a:spcBef>
              <a:spcAft>
                <a:spcPts val="0"/>
              </a:spcAft>
              <a:buClrTx/>
              <a:buSzTx/>
              <a:buFontTx/>
              <a:buNone/>
              <a:tabLst/>
              <a:defRPr/>
            </a:pPr>
            <a:endParaRPr lang="en-ZA" sz="1200" kern="1200" baseline="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16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629" rtl="0" eaLnBrk="1" fontAlgn="auto" latinLnBrk="0" hangingPunct="1">
              <a:lnSpc>
                <a:spcPct val="100000"/>
              </a:lnSpc>
              <a:spcBef>
                <a:spcPts val="0"/>
              </a:spcBef>
              <a:spcAft>
                <a:spcPts val="0"/>
              </a:spcAft>
              <a:buClrTx/>
              <a:buSzTx/>
              <a:buFontTx/>
              <a:buNone/>
              <a:tabLst/>
              <a:defRPr/>
            </a:pPr>
            <a:endParaRPr lang="en-ZA" sz="2800" b="0" i="0" u="none" strike="noStrike" kern="1200" baseline="0">
              <a:solidFill>
                <a:srgbClr val="101010"/>
              </a:solidFill>
              <a:effectLst/>
              <a:latin typeface="Arial" panose="020B0604020202020204" pitchFamily="34" charset="0"/>
              <a:ea typeface="+mn-ea"/>
              <a:cs typeface="+mn-cs"/>
            </a:endParaRPr>
          </a:p>
          <a:p>
            <a:pPr algn="l"/>
            <a:r>
              <a:rPr lang="en-ZA" b="0" i="0">
                <a:solidFill>
                  <a:srgbClr val="101010"/>
                </a:solidFill>
                <a:effectLst/>
                <a:latin typeface="Arial" panose="020B0604020202020204" pitchFamily="34" charset="0"/>
              </a:rPr>
              <a:t>ITSA’s response:</a:t>
            </a:r>
          </a:p>
          <a:p>
            <a:pPr algn="l"/>
            <a:endParaRPr lang="en-ZA" b="0" i="0">
              <a:solidFill>
                <a:srgbClr val="101010"/>
              </a:solidFill>
              <a:effectLst/>
              <a:latin typeface="Arial" panose="020B0604020202020204" pitchFamily="34" charset="0"/>
            </a:endParaRPr>
          </a:p>
          <a:p>
            <a:pPr algn="l"/>
            <a:r>
              <a:rPr lang="en-ZA" b="0" i="0">
                <a:solidFill>
                  <a:srgbClr val="101010"/>
                </a:solidFill>
                <a:effectLst/>
                <a:latin typeface="Arial" panose="020B0604020202020204" pitchFamily="34" charset="0"/>
              </a:rPr>
              <a:t>$0.10-0.14 per tax stamp appears to be assumption based on limited research as most tax stamps usually cost under $0.05, including stamp itself plus coding and camera equipment, stamp application equipment, central database management system and field inspection devices.</a:t>
            </a:r>
            <a:endParaRPr lang="en-ZA" b="0" i="1">
              <a:solidFill>
                <a:srgbClr val="FF0000"/>
              </a:solidFill>
              <a:effectLst/>
              <a:latin typeface="Arial" panose="020B0604020202020204" pitchFamily="34" charset="0"/>
            </a:endParaRPr>
          </a:p>
          <a:p>
            <a:pPr algn="l"/>
            <a:endParaRPr lang="en-ZA" b="0" i="0">
              <a:solidFill>
                <a:srgbClr val="101010"/>
              </a:solidFill>
              <a:effectLst/>
              <a:latin typeface="Arial" panose="020B0604020202020204" pitchFamily="34" charset="0"/>
            </a:endParaRPr>
          </a:p>
          <a:p>
            <a:pPr algn="l"/>
            <a:r>
              <a:rPr lang="en-ZA" b="0" i="0">
                <a:solidFill>
                  <a:srgbClr val="101010"/>
                </a:solidFill>
                <a:effectLst/>
                <a:latin typeface="Arial" panose="020B0604020202020204" pitchFamily="34" charset="0"/>
              </a:rPr>
              <a:t>With just 20% increase in tax collection, cost-benefit ratio would be 1 to 7.5, based on more realistic tax stamp system costs. </a:t>
            </a:r>
          </a:p>
          <a:p>
            <a:pPr algn="l"/>
            <a:endParaRPr lang="en-ZA" b="0" i="0">
              <a:solidFill>
                <a:srgbClr val="101010"/>
              </a:solidFill>
              <a:effectLst/>
              <a:latin typeface="Arial" panose="020B0604020202020204" pitchFamily="34" charset="0"/>
            </a:endParaRPr>
          </a:p>
          <a:p>
            <a:pPr algn="l"/>
            <a:r>
              <a:rPr lang="en-ZA" b="0" i="0">
                <a:solidFill>
                  <a:srgbClr val="101010"/>
                </a:solidFill>
                <a:effectLst/>
                <a:latin typeface="Arial" panose="020B0604020202020204" pitchFamily="34" charset="0"/>
              </a:rPr>
              <a:t>For Costa Rica, infrastructure to apply stamps already exists and should not be replicated, given that specific labels already required on each product.</a:t>
            </a:r>
          </a:p>
          <a:p>
            <a:pPr algn="l"/>
            <a:endParaRPr lang="en-ZA" b="0" i="0">
              <a:solidFill>
                <a:srgbClr val="101010"/>
              </a:solidFill>
              <a:effectLst/>
              <a:latin typeface="Arial" panose="020B0604020202020204" pitchFamily="34" charset="0"/>
            </a:endParaRPr>
          </a:p>
          <a:p>
            <a:pPr algn="l"/>
            <a:r>
              <a:rPr lang="en-ZA" b="0" i="0">
                <a:solidFill>
                  <a:srgbClr val="101010"/>
                </a:solidFill>
                <a:effectLst/>
                <a:latin typeface="Arial" panose="020B0604020202020204" pitchFamily="34" charset="0"/>
              </a:rPr>
              <a:t>Countries where tax stamps have been successful follow recommendations of WHO Protocol stating ‘each party may require the tobacco industry to bear any costs associated with that party’s obligations under this Article’. Logical step therefore for Costa Rica (as party to Protocol) to transfer same recommendations to alcohol, instead of shouldering cost of system using public finances.</a:t>
            </a:r>
          </a:p>
          <a:p>
            <a:pPr algn="l"/>
            <a:endParaRPr lang="en-ZA" b="0" i="0">
              <a:solidFill>
                <a:srgbClr val="101010"/>
              </a:solidFill>
              <a:effectLst/>
              <a:latin typeface="Arial" panose="020B0604020202020204" pitchFamily="34" charset="0"/>
            </a:endParaRPr>
          </a:p>
          <a:p>
            <a:pPr algn="l"/>
            <a:r>
              <a:rPr lang="en-ZA" b="0" i="0">
                <a:solidFill>
                  <a:srgbClr val="101010"/>
                </a:solidFill>
                <a:effectLst/>
                <a:latin typeface="Arial" panose="020B0604020202020204" pitchFamily="34" charset="0"/>
              </a:rPr>
              <a:t>Implementation costs in study also fail to consider documented experience from countries that are seeing tax stamp and traceability system not only as solution to tax evasion, but also to reduce public health costs. </a:t>
            </a:r>
          </a:p>
          <a:p>
            <a:pPr algn="l"/>
            <a:endParaRPr lang="en-ZA" b="0" i="0">
              <a:solidFill>
                <a:srgbClr val="101010"/>
              </a:solidFill>
              <a:effectLst/>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042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000" kern="1200" dirty="0">
                <a:solidFill>
                  <a:schemeClr val="tx1"/>
                </a:solidFill>
                <a:effectLst/>
                <a:latin typeface="+mn-lt"/>
                <a:ea typeface="+mn-ea"/>
                <a:cs typeface="+mn-cs"/>
              </a:rPr>
              <a:t>In Chile, e</a:t>
            </a:r>
            <a:r>
              <a:rPr lang="en-US" sz="1200" kern="100">
                <a:solidFill>
                  <a:schemeClr val="tx1"/>
                </a:solidFill>
                <a:effectLst/>
                <a:latin typeface="Calibri" panose="020F0502020204030204" pitchFamily="34" charset="0"/>
                <a:ea typeface="+mn-ea"/>
                <a:cs typeface="Times New Roman" panose="02020603050405020304" pitchFamily="18" charset="0"/>
              </a:rPr>
              <a:t>ach </a:t>
            </a:r>
            <a:r>
              <a:rPr lang="en-US" sz="1200" kern="100">
                <a:effectLst/>
                <a:latin typeface="Calibri" panose="020F0502020204030204" pitchFamily="34" charset="0"/>
                <a:ea typeface="Calibri" panose="020F0502020204030204" pitchFamily="34" charset="0"/>
                <a:cs typeface="Times New Roman" panose="02020603050405020304" pitchFamily="18" charset="0"/>
              </a:rPr>
              <a:t>cigarette pack is marked with a unique and secure code, directly at tobacco production factory, prior to distribution, and the amount of cigarettes marked is informed in real time to the Servicio de Impuestos Internos (SII) as soon as marking is done.  Previously, the quantity of cigarettes and brands produced and commercialised were informed directly by the producer, allowing little opportunity for tax authority to verify exactitude of numbers reported and to reconcile with taxes paid. </a:t>
            </a:r>
            <a:endParaRPr lang="en-ZA" sz="1200" kern="100">
              <a:effectLst/>
              <a:latin typeface="Calibri" panose="020F0502020204030204" pitchFamily="34" charset="0"/>
              <a:ea typeface="Calibri" panose="020F0502020204030204" pitchFamily="34" charset="0"/>
              <a:cs typeface="Times New Roman" panose="02020603050405020304" pitchFamily="18" charset="0"/>
            </a:endParaRPr>
          </a:p>
          <a:p>
            <a:pPr marL="0" algn="l" defTabSz="913629" rtl="0" eaLnBrk="1" latinLnBrk="0" hangingPunct="1"/>
            <a:endParaRPr lang="en-Z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algn="l" defTabSz="913629" rtl="0" eaLnBrk="1" latinLnBrk="0" hangingPunct="1"/>
            <a:r>
              <a:rPr lang="en-ZA" sz="1200" kern="100">
                <a:solidFill>
                  <a:schemeClr val="tx1"/>
                </a:solidFill>
                <a:effectLst/>
                <a:latin typeface="Calibri" panose="020F0502020204030204" pitchFamily="34" charset="0"/>
                <a:cs typeface="Times New Roman" panose="02020603050405020304" pitchFamily="18" charset="0"/>
              </a:rPr>
              <a:t>Although the stamps are referred to as ‘tax’ stamps, they do not serve as tax payment tools, but rather as tools for track and trace only. The respective excise tax is instead declared and paid by means of regular lodgement processes.</a:t>
            </a:r>
            <a:endParaRPr lang="en-Z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algn="l" defTabSz="913629" rtl="0" eaLnBrk="1" latinLnBrk="0" hangingPunct="1"/>
            <a:br>
              <a:rPr lang="en-ZA" sz="1200" kern="100" dirty="0">
                <a:solidFill>
                  <a:schemeClr val="tx1"/>
                </a:solidFill>
                <a:effectLst/>
                <a:latin typeface="Calibri" panose="020F0502020204030204" pitchFamily="34" charset="0"/>
                <a:ea typeface="+mn-ea"/>
                <a:cs typeface="Times New Roman" panose="02020603050405020304" pitchFamily="18" charset="0"/>
              </a:rPr>
            </a:br>
            <a:endParaRPr lang="en-GB"/>
          </a:p>
        </p:txBody>
      </p:sp>
      <p:sp>
        <p:nvSpPr>
          <p:cNvPr id="4" name="Slide Number Placeholder 3"/>
          <p:cNvSpPr>
            <a:spLocks noGrp="1"/>
          </p:cNvSpPr>
          <p:nvPr>
            <p:ph type="sldNum" sz="quarter" idx="5"/>
          </p:nvPr>
        </p:nvSpPr>
        <p:spPr/>
        <p:txBody>
          <a:bodyPr/>
          <a:lstStyle/>
          <a:p>
            <a:fld id="{06B0EB5A-B0F2-3E43-A63D-5020C2B72942}" type="slidenum">
              <a:rPr lang="en-ZA"/>
              <a:t>4</a:t>
            </a:fld>
            <a:endParaRPr lang="en-ZA"/>
          </a:p>
        </p:txBody>
      </p:sp>
    </p:spTree>
    <p:extLst>
      <p:ext uri="{BB962C8B-B14F-4D97-AF65-F5344CB8AC3E}">
        <p14:creationId xmlns:p14="http://schemas.microsoft.com/office/powerpoint/2010/main" val="1180398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 latest information from Chile comes from a study by economists at Business School Universidad Adolfo Ibáñez Chile, published April 2023 in </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www.tabaconomia.uai.cl</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100">
                <a:effectLst/>
                <a:latin typeface="Calibri" panose="020F0502020204030204" pitchFamily="34" charset="0"/>
                <a:ea typeface="Calibri" panose="020F0502020204030204" pitchFamily="34" charset="0"/>
                <a:cs typeface="Times New Roman" panose="02020603050405020304" pitchFamily="18" charset="0"/>
              </a:rPr>
              <a:t>Private university in Latin America as partner of Bloomberg Philanthropies’ initiative to reduce tobacco consumption. As of publishing date, Chilean government not released information on the effect of track and trace on revenues or illicit trade.  </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ZA" sz="1800" b="0" i="0" u="none" strike="noStrike" kern="100" baseline="0">
              <a:solidFill>
                <a:schemeClr val="tx1"/>
              </a:solidFill>
              <a:effectLst/>
              <a:latin typeface="Calibri" panose="020F0502020204030204" pitchFamily="34" charset="0"/>
              <a:ea typeface="+mn-ea"/>
              <a:cs typeface="Times New Roman" panose="02020603050405020304" pitchFamily="18" charset="0"/>
            </a:endParaRPr>
          </a:p>
          <a:p>
            <a:r>
              <a:rPr lang="fr-CH" sz="1800" kern="100">
                <a:effectLst/>
                <a:latin typeface="Calibri" panose="020F0502020204030204" pitchFamily="34" charset="0"/>
                <a:ea typeface="Calibri" panose="020F0502020204030204" pitchFamily="34" charset="0"/>
                <a:cs typeface="Times New Roman" panose="02020603050405020304" pitchFamily="18" charset="0"/>
              </a:rPr>
              <a:t>Using 2019 = 100 as base, graph shows evolution of tax revenues on cigarettes (black line) vs. number of cigarettes produced that were registered as tax-paying (red line). In 2020 and 2021, real tax collection increased despite lower amount of cigarettes sold.</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a:effectLst/>
                <a:latin typeface="Calibri" panose="020F0502020204030204" pitchFamily="34" charset="0"/>
                <a:ea typeface="Calibri" panose="020F0502020204030204" pitchFamily="34" charset="0"/>
                <a:cs typeface="Times New Roman" panose="02020603050405020304" pitchFamily="18" charset="0"/>
              </a:rPr>
              <a:t>The 2020 increase is significant, as despite reduction in production of cigarettes paying taxes, it implies sharp increase in cigarette prices, which could explain the increase in revenue, as the ad-valorem component of the cigarette tax depends on quantity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and </a:t>
            </a:r>
            <a:r>
              <a:rPr lang="en-US" sz="1800" kern="100">
                <a:effectLst/>
                <a:latin typeface="Calibri" panose="020F0502020204030204" pitchFamily="34" charset="0"/>
                <a:ea typeface="Calibri" panose="020F0502020204030204" pitchFamily="34" charset="0"/>
                <a:cs typeface="Times New Roman" panose="02020603050405020304" pitchFamily="18" charset="0"/>
              </a:rPr>
              <a:t>price.</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r>
              <a:rPr lang="en-US" sz="1800">
                <a:effectLst/>
                <a:latin typeface="Calibri" panose="020F0502020204030204" pitchFamily="34" charset="0"/>
                <a:ea typeface="Calibri" panose="020F0502020204030204" pitchFamily="34" charset="0"/>
                <a:cs typeface="Times New Roman" panose="02020603050405020304" pitchFamily="18" charset="0"/>
              </a:rPr>
              <a:t>Another insight from graph is a marked growth in cigarettes that effectively paid taxes in 2021.</a:t>
            </a:r>
            <a:r>
              <a:rPr lang="en-US" sz="1800" kern="100">
                <a:effectLst/>
                <a:latin typeface="Calibri" panose="020F0502020204030204" pitchFamily="34" charset="0"/>
                <a:ea typeface="Calibri" panose="020F0502020204030204" pitchFamily="34" charset="0"/>
                <a:cs typeface="Times New Roman" panose="02020603050405020304" pitchFamily="18" charset="0"/>
              </a:rPr>
              <a:t> Since tobacco usage relatively constant 2020-2022, growth therefore points to less illicit trade.</a:t>
            </a:r>
          </a:p>
          <a:p>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a:effectLst/>
                <a:latin typeface="Calibri" panose="020F0502020204030204" pitchFamily="34" charset="0"/>
                <a:ea typeface="Calibri" panose="020F0502020204030204" pitchFamily="34" charset="0"/>
                <a:cs typeface="Times New Roman" panose="02020603050405020304" pitchFamily="18" charset="0"/>
              </a:rPr>
              <a:t>Also Chile’s tobacco exports, which are exempt from all taxes levied on tobacco in-country, became visibly differentiated from those produced for internal consumption (now marked), making illegal re-entry of cigarettes destined for external sale more complex, something that was quite easy prior to track and trace.</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a:effectLst/>
                <a:latin typeface="Calibri" panose="020F0502020204030204" pitchFamily="34" charset="0"/>
                <a:ea typeface="Calibri" panose="020F0502020204030204" pitchFamily="34" charset="0"/>
                <a:cs typeface="Times New Roman" panose="02020603050405020304" pitchFamily="18" charset="0"/>
              </a:rPr>
              <a:t>Furthermore, cigarette exports from Chile fell by 10% between 2019-2020, and by 38% between 2020-2021, when track and trace was in full force.</a:t>
            </a:r>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ZA"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FE2FBE0-143B-4E75-94EA-8B0FD21518BC}" type="slidenum">
              <a:rPr lang="en-GB" smtClean="0"/>
              <a:t>5</a:t>
            </a:fld>
            <a:endParaRPr lang="en-GB"/>
          </a:p>
        </p:txBody>
      </p:sp>
    </p:spTree>
    <p:extLst>
      <p:ext uri="{BB962C8B-B14F-4D97-AF65-F5344CB8AC3E}">
        <p14:creationId xmlns:p14="http://schemas.microsoft.com/office/powerpoint/2010/main" val="3949458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itchFamily="2" charset="2"/>
              <a:buNone/>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 study concludes:</a:t>
            </a:r>
          </a:p>
          <a:p>
            <a:pPr marL="0" lvl="0" indent="0">
              <a:buFont typeface="Symbol" pitchFamily="2" charset="2"/>
              <a:buNone/>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Symbol" pitchFamily="2" charset="2"/>
              <a:buNone/>
            </a:pPr>
            <a:r>
              <a:rPr lang="en-US" sz="1200" kern="100">
                <a:effectLst/>
                <a:latin typeface="Calibri" panose="020F0502020204030204" pitchFamily="34" charset="0"/>
                <a:ea typeface="Calibri" panose="020F0502020204030204" pitchFamily="34" charset="0"/>
                <a:cs typeface="Times New Roman" panose="02020603050405020304" pitchFamily="18" charset="0"/>
              </a:rPr>
              <a:t>Real tax revenue from tobacco taxes increased by 16 percentage points between 2019-2021, attributed, at least initially, to the track and trace system’s accurate reporting of data that made certain manufacturers report real total production. Higher collection ad-valorem component indicates accurate control over mix of brands/prices produced and sold domestically.</a:t>
            </a:r>
            <a:endParaRPr lang="en-ZA" sz="12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1200" kern="100">
                <a:effectLst/>
                <a:latin typeface="Calibri" panose="020F0502020204030204" pitchFamily="34" charset="0"/>
                <a:ea typeface="Calibri" panose="020F0502020204030204" pitchFamily="34" charset="0"/>
                <a:cs typeface="Times New Roman" panose="02020603050405020304" pitchFamily="18" charset="0"/>
              </a:rPr>
              <a:t> </a:t>
            </a:r>
            <a:endParaRPr lang="en-ZA" sz="12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Symbol" pitchFamily="2" charset="2"/>
              <a:buNone/>
            </a:pPr>
            <a:r>
              <a:rPr lang="en-US" sz="1200" kern="100">
                <a:effectLst/>
                <a:latin typeface="Calibri" panose="020F0502020204030204" pitchFamily="34" charset="0"/>
                <a:ea typeface="Calibri" panose="020F0502020204030204" pitchFamily="34" charset="0"/>
                <a:cs typeface="Times New Roman" panose="02020603050405020304" pitchFamily="18" charset="0"/>
              </a:rPr>
              <a:t>If the 2021 increased production for domestic market was due to better control by tax authority of industry numbers, this indicates that, pre-track and trace, the industry did not adequately report value of domestic/export production.</a:t>
            </a:r>
            <a:endParaRPr lang="en-ZA" sz="1200" kern="100">
              <a:effectLst/>
              <a:latin typeface="Calibri" panose="020F0502020204030204" pitchFamily="34" charset="0"/>
              <a:ea typeface="Calibri" panose="020F0502020204030204" pitchFamily="34" charset="0"/>
              <a:cs typeface="Times New Roman" panose="02020603050405020304" pitchFamily="18" charset="0"/>
            </a:endParaRPr>
          </a:p>
          <a:p>
            <a:pPr marL="457200" indent="0">
              <a:buFont typeface="Arial" panose="020B0604020202020204" pitchFamily="34" charset="0"/>
              <a:buNone/>
            </a:pPr>
            <a:r>
              <a:rPr lang="en-US" sz="1200" kern="100">
                <a:effectLst/>
                <a:latin typeface="Calibri" panose="020F0502020204030204" pitchFamily="34" charset="0"/>
                <a:ea typeface="Calibri" panose="020F0502020204030204" pitchFamily="34" charset="0"/>
                <a:cs typeface="Times New Roman" panose="02020603050405020304" pitchFamily="18" charset="0"/>
              </a:rPr>
              <a:t> </a:t>
            </a:r>
            <a:endParaRPr lang="en-ZA" sz="12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Symbol" pitchFamily="2" charset="2"/>
              <a:buNone/>
            </a:pPr>
            <a:r>
              <a:rPr lang="en-US" sz="1200" kern="100">
                <a:effectLst/>
                <a:latin typeface="Calibri" panose="020F0502020204030204" pitchFamily="34" charset="0"/>
                <a:ea typeface="Calibri" panose="020F0502020204030204" pitchFamily="34" charset="0"/>
                <a:cs typeface="Times New Roman" panose="02020603050405020304" pitchFamily="18" charset="0"/>
              </a:rPr>
              <a:t>Drop in exports could also be due to unique marking of cigarettes for domestic market, making illicit re-entry more difficult. Pre-track and trace, demand for well-known brands could have been satisfied with cigarettes produced domestically, under-declared to authorities, exported and re-entered illicitly for sale to avoid tax. As mentioned, with track and trace, the number of cigarettes produced is informed to tax authority in real-time during production.</a:t>
            </a:r>
            <a:endParaRPr lang="en-ZA" sz="1200" kern="10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US" sz="1200" kern="100">
                <a:effectLst/>
                <a:latin typeface="Calibri" panose="020F0502020204030204" pitchFamily="34" charset="0"/>
                <a:ea typeface="Calibri" panose="020F0502020204030204" pitchFamily="34" charset="0"/>
                <a:cs typeface="Times New Roman" panose="02020603050405020304" pitchFamily="18" charset="0"/>
              </a:rPr>
              <a:t> </a:t>
            </a:r>
            <a:endParaRPr lang="en-ZA" sz="12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00">
                <a:effectLst/>
                <a:latin typeface="Calibri" panose="020F0502020204030204" pitchFamily="34" charset="0"/>
                <a:ea typeface="Calibri" panose="020F0502020204030204" pitchFamily="34" charset="0"/>
                <a:cs typeface="Times New Roman" panose="02020603050405020304" pitchFamily="18" charset="0"/>
              </a:rPr>
              <a:t>The study concludes that the system indeed increased fiscal control over tobacco industry in Chile, which should encourage implementation of a similar system for alcohol.</a:t>
            </a:r>
            <a:endParaRPr lang="en-ZA" sz="1200" kern="100">
              <a:effectLst/>
              <a:latin typeface="Calibri" panose="020F0502020204030204" pitchFamily="34" charset="0"/>
              <a:ea typeface="Calibri" panose="020F0502020204030204" pitchFamily="34" charset="0"/>
              <a:cs typeface="Times New Roman" panose="02020603050405020304" pitchFamily="18" charset="0"/>
            </a:endParaRPr>
          </a:p>
          <a:p>
            <a:br>
              <a:rPr lang="en-ZA"/>
            </a:br>
            <a:endParaRPr lang="en-ZA" sz="1000" b="0" i="0" u="none" strike="noStrike" kern="1200" baseline="0">
              <a:solidFill>
                <a:srgbClr val="101010"/>
              </a:solidFill>
              <a:effectLst/>
              <a:latin typeface="Arial" panose="020B0604020202020204" pitchFamily="34" charset="0"/>
              <a:ea typeface="+mn-ea"/>
              <a:cs typeface="+mn-cs"/>
            </a:endParaRPr>
          </a:p>
          <a:p>
            <a:pPr marL="0" marR="0" lvl="0" indent="0" algn="l" defTabSz="913629" rtl="0" eaLnBrk="1" fontAlgn="auto" latinLnBrk="0" hangingPunct="1">
              <a:lnSpc>
                <a:spcPct val="100000"/>
              </a:lnSpc>
              <a:spcBef>
                <a:spcPts val="0"/>
              </a:spcBef>
              <a:spcAft>
                <a:spcPts val="0"/>
              </a:spcAft>
              <a:buClrTx/>
              <a:buSzTx/>
              <a:buFontTx/>
              <a:buNone/>
              <a:tabLst/>
              <a:defRPr/>
            </a:pPr>
            <a:endParaRPr lang="en-ZA" sz="1200" kern="1200" baseline="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74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0" i="0">
                <a:solidFill>
                  <a:srgbClr val="101010"/>
                </a:solidFill>
                <a:effectLst/>
                <a:latin typeface="Arial" panose="020B0604020202020204" pitchFamily="34" charset="0"/>
              </a:rPr>
              <a:t>In another study illustrating the cost/benefit of track and trace on tobacco products, released in 2022, the Research Unit on Economics of Excisable Products (REEP), based at University of Cape Town, created a simulation model for determining what the track and trace cost per pack needed to be for the South African government to recover all costs associated with that system. </a:t>
            </a:r>
          </a:p>
          <a:p>
            <a:endParaRPr lang="en-ZA" b="0" i="0">
              <a:solidFill>
                <a:srgbClr val="101010"/>
              </a:solidFill>
              <a:effectLst/>
              <a:latin typeface="Arial" panose="020B0604020202020204" pitchFamily="34" charset="0"/>
            </a:endParaRPr>
          </a:p>
          <a:p>
            <a:pPr algn="l"/>
            <a:r>
              <a:rPr lang="en-ZA" b="0" i="0">
                <a:solidFill>
                  <a:srgbClr val="101010"/>
                </a:solidFill>
                <a:effectLst/>
                <a:latin typeface="Arial" panose="020B0604020202020204" pitchFamily="34" charset="0"/>
              </a:rPr>
              <a:t>Premise of model was that while track and trace systems incur costs for implementation, they also generate additional revenue by diverting illicit cigarettes into legal market. So, there will be a track and trace price at which cost of track and trace equals additional revenue generated. This is the breakeven cost.</a:t>
            </a:r>
          </a:p>
          <a:p>
            <a:br>
              <a:rPr lang="en-ZA"/>
            </a:br>
            <a:r>
              <a:rPr lang="en-ZA"/>
              <a:t>Data used for model: government budget data, Euromonitor and retail data, academic studies on size of illegal market.</a:t>
            </a:r>
          </a:p>
          <a:p>
            <a:endParaRPr lang="en-ZA"/>
          </a:p>
          <a:p>
            <a:pPr algn="l"/>
            <a:r>
              <a:rPr lang="en-ZA" b="0" i="0">
                <a:solidFill>
                  <a:srgbClr val="101010"/>
                </a:solidFill>
                <a:effectLst/>
                <a:latin typeface="Arial" panose="020B0604020202020204" pitchFamily="34" charset="0"/>
              </a:rPr>
              <a:t>Model assumed track and trace 60% effective, which is considered a conservative assumption for South Africa, where most illicit products are made in-country by legal entities.</a:t>
            </a:r>
          </a:p>
          <a:p>
            <a:pPr algn="l"/>
            <a:br>
              <a:rPr lang="en-ZA"/>
            </a:br>
            <a:r>
              <a:rPr lang="en-ZA" b="0" i="0">
                <a:solidFill>
                  <a:srgbClr val="101010"/>
                </a:solidFill>
                <a:effectLst/>
                <a:latin typeface="Arial" panose="020B0604020202020204" pitchFamily="34" charset="0"/>
              </a:rPr>
              <a:t>Even effectiveness as little as 4.5% would still generate net additional revenue for the government, assuming marker cost of $0.023 (the cost in Kenya) and no change in retail prices, advised REEP.</a:t>
            </a:r>
          </a:p>
          <a:p>
            <a:pPr algn="l"/>
            <a:endParaRPr lang="en-ZA" b="0" i="0">
              <a:solidFill>
                <a:srgbClr val="101010"/>
              </a:solidFill>
              <a:effectLst/>
              <a:latin typeface="Arial" panose="020B0604020202020204" pitchFamily="34" charset="0"/>
            </a:endParaRPr>
          </a:p>
          <a:p>
            <a:pPr algn="l"/>
            <a:r>
              <a:rPr lang="en-ZA" b="0" i="0">
                <a:solidFill>
                  <a:srgbClr val="101010"/>
                </a:solidFill>
                <a:effectLst/>
                <a:latin typeface="Arial" panose="020B0604020202020204" pitchFamily="34" charset="0"/>
              </a:rPr>
              <a:t>The study is available at https://tobaccocontrol.bmj.com/content/tobaccocontrol/early/2022/09/14/tc-2022-057550.full.pdf.</a:t>
            </a:r>
            <a:br>
              <a:rPr lang="en-ZA"/>
            </a:br>
            <a:endParaRPr lang="en-ZA" sz="1200" b="0" i="0" u="none" strike="noStrike" kern="1200" baseline="0">
              <a:solidFill>
                <a:srgbClr val="101010"/>
              </a:solidFill>
              <a:effectLst/>
              <a:latin typeface="Arial" panose="020B0604020202020204" pitchFamily="34" charset="0"/>
              <a:ea typeface="+mn-ea"/>
              <a:cs typeface="+mn-cs"/>
            </a:endParaRPr>
          </a:p>
          <a:p>
            <a:pPr marL="0" marR="0" lvl="0" indent="0" algn="l" defTabSz="913629" rtl="0" eaLnBrk="1" fontAlgn="auto" latinLnBrk="0" hangingPunct="1">
              <a:lnSpc>
                <a:spcPct val="100000"/>
              </a:lnSpc>
              <a:spcBef>
                <a:spcPts val="0"/>
              </a:spcBef>
              <a:spcAft>
                <a:spcPts val="0"/>
              </a:spcAft>
              <a:buClrTx/>
              <a:buSzTx/>
              <a:buFontTx/>
              <a:buNone/>
              <a:tabLst/>
              <a:defRPr/>
            </a:pPr>
            <a:endParaRPr lang="en-ZA" sz="1200" kern="1200" baseline="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67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EB5A-B0F2-3E43-A63D-5020C2B7294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8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A0A1-80AE-853C-D8FA-AA5DC38980E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7E28F40-A173-2310-73EB-E363F80DE5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677AAB9-E57D-0D5C-8B47-D2BF03767CD2}"/>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5" name="Footer Placeholder 4">
            <a:extLst>
              <a:ext uri="{FF2B5EF4-FFF2-40B4-BE49-F238E27FC236}">
                <a16:creationId xmlns:a16="http://schemas.microsoft.com/office/drawing/2014/main" id="{EA904F67-0C16-48A3-55E6-60E20A34F1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F2EED03-AA57-63B2-BDDD-74D0A8FAA320}"/>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661985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7F85-27A5-EEAC-1669-61D0C886D57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76BBC75-FF40-E2EB-A063-0E7BFEAF73E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DD7C94-7B30-E3CB-D5A8-4F3B2E173F76}"/>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5" name="Footer Placeholder 4">
            <a:extLst>
              <a:ext uri="{FF2B5EF4-FFF2-40B4-BE49-F238E27FC236}">
                <a16:creationId xmlns:a16="http://schemas.microsoft.com/office/drawing/2014/main" id="{9BBC2F7E-1EA9-2E0C-B8C1-791C76A8661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64AA1A8-578F-38B0-FBF0-BB35C31F6960}"/>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33158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CE7771-89C8-5167-E407-5C3913AFA76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BDE6FE8-FE4D-19C0-022C-FFE236B9964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C6FC1E-3783-729B-6EF4-CCDC8EF52B2C}"/>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5" name="Footer Placeholder 4">
            <a:extLst>
              <a:ext uri="{FF2B5EF4-FFF2-40B4-BE49-F238E27FC236}">
                <a16:creationId xmlns:a16="http://schemas.microsoft.com/office/drawing/2014/main" id="{126AD720-CBE1-1445-3949-4D453FCBB18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536E7FE-606B-2409-C42E-39568968B81B}"/>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799065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25600" y="6416676"/>
            <a:ext cx="711200" cy="365125"/>
          </a:xfrm>
          <a:prstGeom prst="rect">
            <a:avLst/>
          </a:prstGeom>
        </p:spPr>
        <p:txBody>
          <a:bodyPr/>
          <a:lstStyle>
            <a:lvl1pPr>
              <a:defRPr lang="en-US" sz="1600" b="1" smtClean="0">
                <a:latin typeface="Arial" panose="020B0604020202020204" pitchFamily="34" charset="0"/>
                <a:cs typeface="Arial" panose="020B0604020202020204" pitchFamily="34" charset="0"/>
              </a:defRPr>
            </a:lvl1pPr>
          </a:lstStyle>
          <a:p>
            <a:fld id="{B8AB6F0A-7C00-4697-A717-3CF5337C9312}" type="slidenum">
              <a:rPr lang="en-GB" smtClean="0"/>
              <a:pPr/>
              <a:t>‹#›</a:t>
            </a:fld>
            <a:endParaRPr lang="en-GB" dirty="0"/>
          </a:p>
        </p:txBody>
      </p:sp>
      <p:sp>
        <p:nvSpPr>
          <p:cNvPr id="14" name="Title Placeholder 6"/>
          <p:cNvSpPr>
            <a:spLocks noGrp="1"/>
          </p:cNvSpPr>
          <p:nvPr>
            <p:ph type="title"/>
          </p:nvPr>
        </p:nvSpPr>
        <p:spPr>
          <a:xfrm>
            <a:off x="508000" y="274639"/>
            <a:ext cx="11123397" cy="792163"/>
          </a:xfrm>
          <a:prstGeom prst="rect">
            <a:avLst/>
          </a:prstGeom>
        </p:spPr>
        <p:txBody>
          <a:bodyPr lIns="0" bIns="91365" anchor="b" anchorCtr="0">
            <a:normAutofit/>
          </a:bodyPr>
          <a:lstStyle/>
          <a:p>
            <a:pPr marL="0" lvl="0"/>
            <a:r>
              <a:rPr lang="fr-CH" dirty="0"/>
              <a:t>Click to </a:t>
            </a:r>
            <a:r>
              <a:rPr lang="fr-CH" dirty="0" err="1"/>
              <a:t>edit</a:t>
            </a:r>
            <a:r>
              <a:rPr lang="fr-CH" dirty="0"/>
              <a:t> Master </a:t>
            </a:r>
            <a:r>
              <a:rPr lang="fr-CH" dirty="0" err="1"/>
              <a:t>title</a:t>
            </a:r>
            <a:r>
              <a:rPr lang="fr-CH" dirty="0"/>
              <a:t> style</a:t>
            </a:r>
            <a:endParaRPr lang="en-GB" dirty="0"/>
          </a:p>
        </p:txBody>
      </p:sp>
      <p:sp>
        <p:nvSpPr>
          <p:cNvPr id="3" name="Text Placeholder 2"/>
          <p:cNvSpPr>
            <a:spLocks noGrp="1"/>
          </p:cNvSpPr>
          <p:nvPr>
            <p:ph type="body" sz="quarter" idx="13"/>
          </p:nvPr>
        </p:nvSpPr>
        <p:spPr>
          <a:xfrm>
            <a:off x="508000" y="1371600"/>
            <a:ext cx="9855200" cy="4191000"/>
          </a:xfrm>
        </p:spPr>
        <p:txBody>
          <a:bodyPr/>
          <a:lstStyle>
            <a:lvl1pPr>
              <a:spcBef>
                <a:spcPts val="1600"/>
              </a:spcBef>
              <a:defRPr/>
            </a:lvl1pPr>
          </a:lstStyle>
          <a:p>
            <a:pPr lvl="0"/>
            <a:r>
              <a:rPr lang="fr-CH"/>
              <a:t>Click to edit Master text styles</a:t>
            </a:r>
          </a:p>
          <a:p>
            <a:pPr lvl="1"/>
            <a:r>
              <a:rPr lang="fr-CH"/>
              <a:t>Second level</a:t>
            </a:r>
          </a:p>
          <a:p>
            <a:pPr lvl="2"/>
            <a:r>
              <a:rPr lang="fr-CH"/>
              <a:t>Third level</a:t>
            </a:r>
          </a:p>
        </p:txBody>
      </p:sp>
    </p:spTree>
    <p:extLst>
      <p:ext uri="{BB962C8B-B14F-4D97-AF65-F5344CB8AC3E}">
        <p14:creationId xmlns:p14="http://schemas.microsoft.com/office/powerpoint/2010/main" val="306201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C60C2-92DB-FF59-34A0-756E3FE0615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9A481AB-F62B-9CA2-9619-4AFFA783AA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8028287-2A65-5494-6718-E16600A3CDF7}"/>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5" name="Footer Placeholder 4">
            <a:extLst>
              <a:ext uri="{FF2B5EF4-FFF2-40B4-BE49-F238E27FC236}">
                <a16:creationId xmlns:a16="http://schemas.microsoft.com/office/drawing/2014/main" id="{A19029A9-7520-C28F-CEEE-D471261B278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D95ED07-25CE-BF97-E166-033C9B8F89D7}"/>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481861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2C4D-4139-9251-85AD-5D50C5AE14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B43FC15-BF05-F3D7-9ACE-050AD1AC6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C3BCD5-818F-E056-9E3E-3865C6DE27C9}"/>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5" name="Footer Placeholder 4">
            <a:extLst>
              <a:ext uri="{FF2B5EF4-FFF2-40B4-BE49-F238E27FC236}">
                <a16:creationId xmlns:a16="http://schemas.microsoft.com/office/drawing/2014/main" id="{CC967DF8-1A7C-9644-7C04-E385535484F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C2F79DA-67D6-D7C5-EDF4-BACBE3D263DE}"/>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31266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24DF-54A3-1DAB-719C-84835B48581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1E384FA-6441-6FB7-87A4-EC60C0196C4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AECD919-B7B1-2CD9-8A2A-BBFF03E0639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7E78B34-74FC-18DD-468D-8FF7BE4EBCDC}"/>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6" name="Footer Placeholder 5">
            <a:extLst>
              <a:ext uri="{FF2B5EF4-FFF2-40B4-BE49-F238E27FC236}">
                <a16:creationId xmlns:a16="http://schemas.microsoft.com/office/drawing/2014/main" id="{141014D6-1D76-20B4-BCAC-45504568C17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FB3BA4-19CE-676E-3B89-86F5A9FE661B}"/>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23328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1E9C-FB1A-A300-27EC-1E0140CD668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C39A0A3-A311-3E6B-E8D0-CB6C0DD306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BAD3CF3-434B-A5BA-9F0B-24FDDE87AF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AA135D6-DD2E-614C-01A6-A851B98C3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EF5EDA8-997F-D3BF-CA1D-DD106CBA2A7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2EA7EA8-CCFA-3AEE-9E7C-9777E8F778D9}"/>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8" name="Footer Placeholder 7">
            <a:extLst>
              <a:ext uri="{FF2B5EF4-FFF2-40B4-BE49-F238E27FC236}">
                <a16:creationId xmlns:a16="http://schemas.microsoft.com/office/drawing/2014/main" id="{57E98EED-DA6A-1684-9E4F-021B6A98A2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38A8ED5A-61FC-43AC-8CCA-A5C354CD7170}"/>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88362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2684-1723-B478-1F13-60EF95F465D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5ABE56C-9466-AC6B-8A9E-304DB16D955A}"/>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4" name="Footer Placeholder 3">
            <a:extLst>
              <a:ext uri="{FF2B5EF4-FFF2-40B4-BE49-F238E27FC236}">
                <a16:creationId xmlns:a16="http://schemas.microsoft.com/office/drawing/2014/main" id="{61916796-18B0-83AB-4E01-14104AA9ABC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3BACDD09-B425-5881-3F68-321F7467E342}"/>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275681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D9DBE-F019-F7A9-799A-EB7DECADDAC9}"/>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3" name="Footer Placeholder 2">
            <a:extLst>
              <a:ext uri="{FF2B5EF4-FFF2-40B4-BE49-F238E27FC236}">
                <a16:creationId xmlns:a16="http://schemas.microsoft.com/office/drawing/2014/main" id="{C191BAA5-E9D7-B62C-8E7A-475D2E2FFA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ED8CC00C-6ECB-D32F-D98C-BF0AFD744FA1}"/>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361867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861FE-7F35-9BB3-104A-9F22306C2DC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CFA2A4F-B1DC-B079-29FE-3CF0F2895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122FEBB-A375-357C-3C6E-9BF03FAE0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F81B23-2737-CA5F-88C0-2FC95232C04F}"/>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6" name="Footer Placeholder 5">
            <a:extLst>
              <a:ext uri="{FF2B5EF4-FFF2-40B4-BE49-F238E27FC236}">
                <a16:creationId xmlns:a16="http://schemas.microsoft.com/office/drawing/2014/main" id="{33BB9511-4C3A-3ECA-6119-A7E68FFC9E2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B0115A5-A9EA-12C0-576D-E0963DD0E5E8}"/>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4222435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71FB-B3BD-1ACA-CF8D-AAD856CCF7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1573DB2-9E6A-805F-63B6-79217CA282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6BD35A-2455-57B1-DD19-851BA870A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3936F4-9973-D0CE-7A63-19A86A1B5A64}"/>
              </a:ext>
            </a:extLst>
          </p:cNvPr>
          <p:cNvSpPr>
            <a:spLocks noGrp="1"/>
          </p:cNvSpPr>
          <p:nvPr>
            <p:ph type="dt" sz="half" idx="10"/>
          </p:nvPr>
        </p:nvSpPr>
        <p:spPr>
          <a:xfrm>
            <a:off x="838200" y="6356350"/>
            <a:ext cx="2743200" cy="365125"/>
          </a:xfrm>
          <a:prstGeom prst="rect">
            <a:avLst/>
          </a:prstGeom>
        </p:spPr>
        <p:txBody>
          <a:bodyPr/>
          <a:lstStyle/>
          <a:p>
            <a:fld id="{C6001D3B-DF9A-864E-B230-67A3DD36DF87}" type="datetimeFigureOut">
              <a:rPr lang="en-GB" smtClean="0"/>
              <a:t>03/07/2024</a:t>
            </a:fld>
            <a:endParaRPr lang="en-GB"/>
          </a:p>
        </p:txBody>
      </p:sp>
      <p:sp>
        <p:nvSpPr>
          <p:cNvPr id="6" name="Footer Placeholder 5">
            <a:extLst>
              <a:ext uri="{FF2B5EF4-FFF2-40B4-BE49-F238E27FC236}">
                <a16:creationId xmlns:a16="http://schemas.microsoft.com/office/drawing/2014/main" id="{C09B6BB2-A663-E40F-B098-6549731E8A3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B398304-EAE5-661A-0254-605C8237F26D}"/>
              </a:ext>
            </a:extLst>
          </p:cNvPr>
          <p:cNvSpPr>
            <a:spLocks noGrp="1"/>
          </p:cNvSpPr>
          <p:nvPr>
            <p:ph type="sldNum" sz="quarter" idx="12"/>
          </p:nvPr>
        </p:nvSpPr>
        <p:spPr>
          <a:xfrm>
            <a:off x="8610600" y="6356350"/>
            <a:ext cx="2743200" cy="365125"/>
          </a:xfrm>
          <a:prstGeom prst="rect">
            <a:avLst/>
          </a:prstGeom>
        </p:spPr>
        <p:txBody>
          <a:bodyPr/>
          <a:lstStyle/>
          <a:p>
            <a:fld id="{5C27FAE4-2211-B243-AB74-767698F3B251}" type="slidenum">
              <a:rPr lang="en-GB" smtClean="0"/>
              <a:t>‹#›</a:t>
            </a:fld>
            <a:endParaRPr lang="en-GB"/>
          </a:p>
        </p:txBody>
      </p:sp>
    </p:spTree>
    <p:extLst>
      <p:ext uri="{BB962C8B-B14F-4D97-AF65-F5344CB8AC3E}">
        <p14:creationId xmlns:p14="http://schemas.microsoft.com/office/powerpoint/2010/main" val="121714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916A6F-FFF0-8B9A-2CFD-9A0A7A34DE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5D03B191-67D8-FF39-A2F9-7927CFB0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Footer Placeholder 3">
            <a:extLst>
              <a:ext uri="{FF2B5EF4-FFF2-40B4-BE49-F238E27FC236}">
                <a16:creationId xmlns:a16="http://schemas.microsoft.com/office/drawing/2014/main" id="{DA25F981-89A7-6388-469A-05963F4CEB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1938376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sz="4400" b="1" i="0" kern="1200">
          <a:solidFill>
            <a:srgbClr val="46072D"/>
          </a:solidFill>
          <a:latin typeface="NewsGoth BdXCn B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sGoth B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sGoth B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sGoth B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sGoth B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sGoth B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ight Triangle 3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460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284A3-54B6-1CAB-31C3-A50046A10721}"/>
              </a:ext>
            </a:extLst>
          </p:cNvPr>
          <p:cNvSpPr>
            <a:spLocks noGrp="1"/>
          </p:cNvSpPr>
          <p:nvPr>
            <p:ph type="ctrTitle"/>
          </p:nvPr>
        </p:nvSpPr>
        <p:spPr>
          <a:xfrm>
            <a:off x="5675948" y="1575990"/>
            <a:ext cx="5384800" cy="3210689"/>
          </a:xfrm>
        </p:spPr>
        <p:txBody>
          <a:bodyPr anchor="b">
            <a:normAutofit/>
          </a:bodyPr>
          <a:lstStyle/>
          <a:p>
            <a:pPr algn="l"/>
            <a:r>
              <a:rPr lang="en-GB" sz="4800"/>
              <a:t>TAX STAMPS AND TRACK AND TRACE:</a:t>
            </a:r>
            <a:br>
              <a:rPr lang="en-GB" sz="4800"/>
            </a:br>
            <a:r>
              <a:rPr lang="en-GB" sz="3600"/>
              <a:t>THE IMPORTANCE OF PROPER ANALYSES – BEFORE AND AFTER IMPLEMENTATION</a:t>
            </a:r>
          </a:p>
        </p:txBody>
      </p:sp>
      <p:pic>
        <p:nvPicPr>
          <p:cNvPr id="3" name="Picture 2">
            <a:extLst>
              <a:ext uri="{FF2B5EF4-FFF2-40B4-BE49-F238E27FC236}">
                <a16:creationId xmlns:a16="http://schemas.microsoft.com/office/drawing/2014/main" id="{67DB456E-54F9-CBA3-8F41-3697E5764C98}"/>
              </a:ext>
            </a:extLst>
          </p:cNvPr>
          <p:cNvPicPr>
            <a:picLocks noChangeAspect="1"/>
          </p:cNvPicPr>
          <p:nvPr/>
        </p:nvPicPr>
        <p:blipFill>
          <a:blip r:embed="rId3"/>
          <a:stretch>
            <a:fillRect/>
          </a:stretch>
        </p:blipFill>
        <p:spPr>
          <a:xfrm>
            <a:off x="1031239" y="2729409"/>
            <a:ext cx="3775459" cy="1367713"/>
          </a:xfrm>
          <a:prstGeom prst="rect">
            <a:avLst/>
          </a:prstGeom>
        </p:spPr>
      </p:pic>
    </p:spTree>
    <p:extLst>
      <p:ext uri="{BB962C8B-B14F-4D97-AF65-F5344CB8AC3E}">
        <p14:creationId xmlns:p14="http://schemas.microsoft.com/office/powerpoint/2010/main" val="228186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354A76-0A74-85E0-CE5A-6934EDE28AFF}"/>
              </a:ext>
            </a:extLst>
          </p:cNvPr>
          <p:cNvSpPr>
            <a:spLocks noGrp="1"/>
          </p:cNvSpPr>
          <p:nvPr>
            <p:ph type="title"/>
          </p:nvPr>
        </p:nvSpPr>
        <p:spPr>
          <a:xfrm>
            <a:off x="4226962" y="1012257"/>
            <a:ext cx="3575135" cy="602120"/>
          </a:xfrm>
        </p:spPr>
        <p:txBody>
          <a:bodyPr anchor="t">
            <a:noAutofit/>
          </a:bodyPr>
          <a:lstStyle/>
          <a:p>
            <a:r>
              <a:rPr lang="en-GB" sz="3600" b="1" dirty="0"/>
              <a:t>COSTA RICA’S FINDINGS</a:t>
            </a:r>
            <a:endParaRPr lang="en-GB" sz="3600" dirty="0"/>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65B7FF3-17C2-C441-1018-A9929E3AAC0B}"/>
              </a:ext>
            </a:extLst>
          </p:cNvPr>
          <p:cNvPicPr>
            <a:picLocks noChangeAspect="1"/>
          </p:cNvPicPr>
          <p:nvPr/>
        </p:nvPicPr>
        <p:blipFill>
          <a:blip r:embed="rId3"/>
          <a:stretch>
            <a:fillRect/>
          </a:stretch>
        </p:blipFill>
        <p:spPr>
          <a:xfrm>
            <a:off x="9775003" y="239570"/>
            <a:ext cx="2154147" cy="780370"/>
          </a:xfrm>
          <a:prstGeom prst="rect">
            <a:avLst/>
          </a:prstGeom>
        </p:spPr>
      </p:pic>
      <p:sp>
        <p:nvSpPr>
          <p:cNvPr id="3" name="TextBox 2">
            <a:extLst>
              <a:ext uri="{FF2B5EF4-FFF2-40B4-BE49-F238E27FC236}">
                <a16:creationId xmlns:a16="http://schemas.microsoft.com/office/drawing/2014/main" id="{97A4E770-D170-4B77-69DE-CEEC95CBD403}"/>
              </a:ext>
            </a:extLst>
          </p:cNvPr>
          <p:cNvSpPr txBox="1"/>
          <p:nvPr/>
        </p:nvSpPr>
        <p:spPr>
          <a:xfrm>
            <a:off x="813205" y="2856061"/>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n-GB" sz="1800" dirty="0"/>
              <a:t>High cost compared to benefit</a:t>
            </a:r>
          </a:p>
        </p:txBody>
      </p:sp>
      <p:sp>
        <p:nvSpPr>
          <p:cNvPr id="4" name="TextBox 3">
            <a:extLst>
              <a:ext uri="{FF2B5EF4-FFF2-40B4-BE49-F238E27FC236}">
                <a16:creationId xmlns:a16="http://schemas.microsoft.com/office/drawing/2014/main" id="{E8565255-DC66-5EBB-FD0D-DE1E99286C49}"/>
              </a:ext>
            </a:extLst>
          </p:cNvPr>
          <p:cNvSpPr txBox="1"/>
          <p:nvPr/>
        </p:nvSpPr>
        <p:spPr>
          <a:xfrm>
            <a:off x="6177472" y="2208813"/>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n-GB" sz="1800" dirty="0"/>
              <a:t>To obtain any benefit, must recover almost all illegal alcohol – unrealistic</a:t>
            </a:r>
          </a:p>
        </p:txBody>
      </p:sp>
      <p:sp>
        <p:nvSpPr>
          <p:cNvPr id="5" name="TextBox 4">
            <a:extLst>
              <a:ext uri="{FF2B5EF4-FFF2-40B4-BE49-F238E27FC236}">
                <a16:creationId xmlns:a16="http://schemas.microsoft.com/office/drawing/2014/main" id="{FBD14757-FF87-D549-10C5-228E17619CE1}"/>
              </a:ext>
            </a:extLst>
          </p:cNvPr>
          <p:cNvSpPr txBox="1"/>
          <p:nvPr/>
        </p:nvSpPr>
        <p:spPr>
          <a:xfrm>
            <a:off x="813205" y="2172444"/>
            <a:ext cx="5201325"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n-GB" dirty="0"/>
              <a:t>Based on $0.10-$0.14 per tax stamp including logistics</a:t>
            </a:r>
          </a:p>
        </p:txBody>
      </p:sp>
      <p:sp>
        <p:nvSpPr>
          <p:cNvPr id="6" name="TextBox 5">
            <a:extLst>
              <a:ext uri="{FF2B5EF4-FFF2-40B4-BE49-F238E27FC236}">
                <a16:creationId xmlns:a16="http://schemas.microsoft.com/office/drawing/2014/main" id="{3F859837-D6D6-9B25-1FC3-146AB32FB4C9}"/>
              </a:ext>
            </a:extLst>
          </p:cNvPr>
          <p:cNvSpPr txBox="1"/>
          <p:nvPr/>
        </p:nvSpPr>
        <p:spPr>
          <a:xfrm>
            <a:off x="6177470" y="2856061"/>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n-GB" sz="1800" dirty="0"/>
              <a:t>Some countries initially good results but no consistent improvement</a:t>
            </a:r>
          </a:p>
        </p:txBody>
      </p:sp>
    </p:spTree>
    <p:extLst>
      <p:ext uri="{BB962C8B-B14F-4D97-AF65-F5344CB8AC3E}">
        <p14:creationId xmlns:p14="http://schemas.microsoft.com/office/powerpoint/2010/main" val="199074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4A76-0A74-85E0-CE5A-6934EDE28AFF}"/>
              </a:ext>
            </a:extLst>
          </p:cNvPr>
          <p:cNvSpPr>
            <a:spLocks noGrp="1"/>
          </p:cNvSpPr>
          <p:nvPr>
            <p:ph type="title"/>
          </p:nvPr>
        </p:nvSpPr>
        <p:spPr>
          <a:xfrm>
            <a:off x="4684162" y="1019940"/>
            <a:ext cx="2660735" cy="602120"/>
          </a:xfrm>
        </p:spPr>
        <p:txBody>
          <a:bodyPr anchor="t">
            <a:noAutofit/>
          </a:bodyPr>
          <a:lstStyle/>
          <a:p>
            <a:r>
              <a:rPr lang="en-GB" sz="3600" b="1" dirty="0"/>
              <a:t>ITSA’S RESPONSE</a:t>
            </a:r>
            <a:endParaRPr lang="en-GB" sz="3600" dirty="0"/>
          </a:p>
        </p:txBody>
      </p:sp>
      <p:pic>
        <p:nvPicPr>
          <p:cNvPr id="10" name="Picture 9">
            <a:extLst>
              <a:ext uri="{FF2B5EF4-FFF2-40B4-BE49-F238E27FC236}">
                <a16:creationId xmlns:a16="http://schemas.microsoft.com/office/drawing/2014/main" id="{865B7FF3-17C2-C441-1018-A9929E3AAC0B}"/>
              </a:ext>
            </a:extLst>
          </p:cNvPr>
          <p:cNvPicPr>
            <a:picLocks noChangeAspect="1"/>
          </p:cNvPicPr>
          <p:nvPr/>
        </p:nvPicPr>
        <p:blipFill>
          <a:blip r:embed="rId3"/>
          <a:stretch>
            <a:fillRect/>
          </a:stretch>
        </p:blipFill>
        <p:spPr>
          <a:xfrm>
            <a:off x="9775003" y="239570"/>
            <a:ext cx="2154147" cy="780370"/>
          </a:xfrm>
          <a:prstGeom prst="rect">
            <a:avLst/>
          </a:prstGeom>
        </p:spPr>
      </p:pic>
      <p:sp>
        <p:nvSpPr>
          <p:cNvPr id="3" name="TextBox 2">
            <a:extLst>
              <a:ext uri="{FF2B5EF4-FFF2-40B4-BE49-F238E27FC236}">
                <a16:creationId xmlns:a16="http://schemas.microsoft.com/office/drawing/2014/main" id="{97A4E770-D170-4B77-69DE-CEEC95CBD403}"/>
              </a:ext>
            </a:extLst>
          </p:cNvPr>
          <p:cNvSpPr txBox="1"/>
          <p:nvPr/>
        </p:nvSpPr>
        <p:spPr>
          <a:xfrm>
            <a:off x="813205" y="2856061"/>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n-GB" sz="1800" dirty="0"/>
              <a:t>With just 20% increase in tax collection cost/benefit = 1/7.5</a:t>
            </a:r>
          </a:p>
        </p:txBody>
      </p:sp>
      <p:sp>
        <p:nvSpPr>
          <p:cNvPr id="4" name="TextBox 3">
            <a:extLst>
              <a:ext uri="{FF2B5EF4-FFF2-40B4-BE49-F238E27FC236}">
                <a16:creationId xmlns:a16="http://schemas.microsoft.com/office/drawing/2014/main" id="{E8565255-DC66-5EBB-FD0D-DE1E99286C49}"/>
              </a:ext>
            </a:extLst>
          </p:cNvPr>
          <p:cNvSpPr txBox="1"/>
          <p:nvPr/>
        </p:nvSpPr>
        <p:spPr>
          <a:xfrm>
            <a:off x="6177472" y="2208813"/>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n-US" dirty="0"/>
              <a:t>Follow Tobacco Protocol – industry to bear costs</a:t>
            </a:r>
          </a:p>
        </p:txBody>
      </p:sp>
      <p:sp>
        <p:nvSpPr>
          <p:cNvPr id="5" name="TextBox 4">
            <a:extLst>
              <a:ext uri="{FF2B5EF4-FFF2-40B4-BE49-F238E27FC236}">
                <a16:creationId xmlns:a16="http://schemas.microsoft.com/office/drawing/2014/main" id="{FBD14757-FF87-D549-10C5-228E17619CE1}"/>
              </a:ext>
            </a:extLst>
          </p:cNvPr>
          <p:cNvSpPr txBox="1"/>
          <p:nvPr/>
        </p:nvSpPr>
        <p:spPr>
          <a:xfrm>
            <a:off x="813205" y="2172444"/>
            <a:ext cx="5201325"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n-US" dirty="0"/>
              <a:t>Most tax stamp costs usually under $0.05 per stamp</a:t>
            </a:r>
          </a:p>
        </p:txBody>
      </p:sp>
      <p:sp>
        <p:nvSpPr>
          <p:cNvPr id="7" name="TextBox 6">
            <a:extLst>
              <a:ext uri="{FF2B5EF4-FFF2-40B4-BE49-F238E27FC236}">
                <a16:creationId xmlns:a16="http://schemas.microsoft.com/office/drawing/2014/main" id="{86C36386-873F-8FFF-BE6B-A43059FC2089}"/>
              </a:ext>
            </a:extLst>
          </p:cNvPr>
          <p:cNvSpPr txBox="1"/>
          <p:nvPr/>
        </p:nvSpPr>
        <p:spPr>
          <a:xfrm>
            <a:off x="813204" y="3466940"/>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n-GB" dirty="0"/>
              <a:t>Logistics to apply stamp already in place for other labels – don’t replicate costs!</a:t>
            </a:r>
          </a:p>
        </p:txBody>
      </p:sp>
      <p:sp>
        <p:nvSpPr>
          <p:cNvPr id="8" name="TextBox 7">
            <a:extLst>
              <a:ext uri="{FF2B5EF4-FFF2-40B4-BE49-F238E27FC236}">
                <a16:creationId xmlns:a16="http://schemas.microsoft.com/office/drawing/2014/main" id="{85C59933-3876-2247-A8DD-CD9861F9ECE3}"/>
              </a:ext>
            </a:extLst>
          </p:cNvPr>
          <p:cNvSpPr txBox="1"/>
          <p:nvPr/>
        </p:nvSpPr>
        <p:spPr>
          <a:xfrm>
            <a:off x="6177470" y="2856061"/>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n-US" dirty="0"/>
              <a:t>Evidence belies claim other countries dropping systems</a:t>
            </a:r>
          </a:p>
        </p:txBody>
      </p:sp>
    </p:spTree>
    <p:extLst>
      <p:ext uri="{BB962C8B-B14F-4D97-AF65-F5344CB8AC3E}">
        <p14:creationId xmlns:p14="http://schemas.microsoft.com/office/powerpoint/2010/main" val="1811434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1A799E-C07C-0B1B-ACFA-B1EF6F8AB567}"/>
              </a:ext>
            </a:extLst>
          </p:cNvPr>
          <p:cNvSpPr>
            <a:spLocks noGrp="1"/>
          </p:cNvSpPr>
          <p:nvPr>
            <p:ph type="title"/>
          </p:nvPr>
        </p:nvSpPr>
        <p:spPr>
          <a:xfrm>
            <a:off x="6256855" y="1193320"/>
            <a:ext cx="5791475" cy="770002"/>
          </a:xfrm>
        </p:spPr>
        <p:txBody>
          <a:bodyPr anchor="t">
            <a:normAutofit/>
          </a:bodyPr>
          <a:lstStyle/>
          <a:p>
            <a:r>
              <a:rPr lang="en-GB" sz="2800" dirty="0"/>
              <a:t>CHILE</a:t>
            </a:r>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6ED5598-EDC9-1BC7-0669-2741E0163832}"/>
              </a:ext>
            </a:extLst>
          </p:cNvPr>
          <p:cNvPicPr>
            <a:picLocks noChangeAspect="1"/>
          </p:cNvPicPr>
          <p:nvPr/>
        </p:nvPicPr>
        <p:blipFill>
          <a:blip r:embed="rId3"/>
          <a:stretch>
            <a:fillRect/>
          </a:stretch>
        </p:blipFill>
        <p:spPr>
          <a:xfrm>
            <a:off x="9775003" y="239570"/>
            <a:ext cx="2154147" cy="780370"/>
          </a:xfrm>
          <a:prstGeom prst="rect">
            <a:avLst/>
          </a:prstGeom>
        </p:spPr>
      </p:pic>
      <p:sp>
        <p:nvSpPr>
          <p:cNvPr id="7" name="TextBox 6">
            <a:extLst>
              <a:ext uri="{FF2B5EF4-FFF2-40B4-BE49-F238E27FC236}">
                <a16:creationId xmlns:a16="http://schemas.microsoft.com/office/drawing/2014/main" id="{6D28339D-138C-0DED-14FB-2B2E1DE16583}"/>
              </a:ext>
            </a:extLst>
          </p:cNvPr>
          <p:cNvSpPr txBox="1"/>
          <p:nvPr/>
        </p:nvSpPr>
        <p:spPr>
          <a:xfrm>
            <a:off x="6256855" y="2847668"/>
            <a:ext cx="5474863" cy="910804"/>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r>
              <a:rPr lang="en-GB" sz="1800" dirty="0"/>
              <a:t>Domestic packs – direct secure 2D code applied on production line. SII informed in real-time of number marked</a:t>
            </a:r>
          </a:p>
        </p:txBody>
      </p:sp>
      <p:sp>
        <p:nvSpPr>
          <p:cNvPr id="9" name="TextBox 8">
            <a:extLst>
              <a:ext uri="{FF2B5EF4-FFF2-40B4-BE49-F238E27FC236}">
                <a16:creationId xmlns:a16="http://schemas.microsoft.com/office/drawing/2014/main" id="{4F38E2C8-2FBF-DB9C-B9F1-197C4B4E1F24}"/>
              </a:ext>
            </a:extLst>
          </p:cNvPr>
          <p:cNvSpPr txBox="1"/>
          <p:nvPr/>
        </p:nvSpPr>
        <p:spPr>
          <a:xfrm>
            <a:off x="6256855" y="3984318"/>
            <a:ext cx="5474863" cy="38655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endParaRPr lang="en-GB" sz="1800" dirty="0"/>
          </a:p>
        </p:txBody>
      </p:sp>
      <p:sp>
        <p:nvSpPr>
          <p:cNvPr id="16" name="TextBox 15">
            <a:extLst>
              <a:ext uri="{FF2B5EF4-FFF2-40B4-BE49-F238E27FC236}">
                <a16:creationId xmlns:a16="http://schemas.microsoft.com/office/drawing/2014/main" id="{333C3A83-5ED6-9163-42A3-2D073E1EF101}"/>
              </a:ext>
            </a:extLst>
          </p:cNvPr>
          <p:cNvSpPr txBox="1"/>
          <p:nvPr/>
        </p:nvSpPr>
        <p:spPr>
          <a:xfrm>
            <a:off x="6256855" y="1731855"/>
            <a:ext cx="5474863" cy="995809"/>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r>
              <a:rPr lang="en-GB" sz="1800" dirty="0"/>
              <a:t>Since 2019 – tax stamps, traceability tobacco products, focus on domestic tax evasion and smuggling</a:t>
            </a:r>
          </a:p>
        </p:txBody>
      </p:sp>
      <p:pic>
        <p:nvPicPr>
          <p:cNvPr id="4" name="Picture 3" descr="A close-up of some cards&#10;&#10;Description automatically generated with low confidence">
            <a:extLst>
              <a:ext uri="{FF2B5EF4-FFF2-40B4-BE49-F238E27FC236}">
                <a16:creationId xmlns:a16="http://schemas.microsoft.com/office/drawing/2014/main" id="{86B22451-D295-B4DF-0149-EC7648D27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4" y="1184146"/>
            <a:ext cx="6048762" cy="4032507"/>
          </a:xfrm>
          <a:prstGeom prst="rect">
            <a:avLst/>
          </a:prstGeom>
        </p:spPr>
      </p:pic>
      <p:sp>
        <p:nvSpPr>
          <p:cNvPr id="5" name="TextBox 4">
            <a:extLst>
              <a:ext uri="{FF2B5EF4-FFF2-40B4-BE49-F238E27FC236}">
                <a16:creationId xmlns:a16="http://schemas.microsoft.com/office/drawing/2014/main" id="{7788BDB0-B346-3F42-028E-C8502A5E7284}"/>
              </a:ext>
            </a:extLst>
          </p:cNvPr>
          <p:cNvSpPr txBox="1"/>
          <p:nvPr/>
        </p:nvSpPr>
        <p:spPr>
          <a:xfrm>
            <a:off x="6256854" y="4477907"/>
            <a:ext cx="5474863" cy="1029715"/>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r>
              <a:rPr lang="en-ZA" sz="1800" dirty="0"/>
              <a:t>Direct code security ink with covert and forensic elements. Tax stamp carries overt, covert, forensic elements + unique identifier</a:t>
            </a:r>
          </a:p>
        </p:txBody>
      </p:sp>
      <p:sp>
        <p:nvSpPr>
          <p:cNvPr id="8" name="TextBox 7">
            <a:extLst>
              <a:ext uri="{FF2B5EF4-FFF2-40B4-BE49-F238E27FC236}">
                <a16:creationId xmlns:a16="http://schemas.microsoft.com/office/drawing/2014/main" id="{F9A61876-84CD-1FBF-4F7F-7290887CDF04}"/>
              </a:ext>
            </a:extLst>
          </p:cNvPr>
          <p:cNvSpPr txBox="1"/>
          <p:nvPr/>
        </p:nvSpPr>
        <p:spPr>
          <a:xfrm>
            <a:off x="6256855" y="3877281"/>
            <a:ext cx="5322463" cy="457967"/>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r>
              <a:rPr lang="en-GB" sz="1800" dirty="0"/>
              <a:t>Imports – paper-based tax stamp</a:t>
            </a:r>
          </a:p>
        </p:txBody>
      </p:sp>
    </p:spTree>
    <p:extLst>
      <p:ext uri="{BB962C8B-B14F-4D97-AF65-F5344CB8AC3E}">
        <p14:creationId xmlns:p14="http://schemas.microsoft.com/office/powerpoint/2010/main" val="3487928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CHILE TOBACCO TAX REVENUES</a:t>
            </a:r>
          </a:p>
        </p:txBody>
      </p:sp>
      <p:sp>
        <p:nvSpPr>
          <p:cNvPr id="2" name="Slide Number Placeholder 1">
            <a:extLst>
              <a:ext uri="{FF2B5EF4-FFF2-40B4-BE49-F238E27FC236}">
                <a16:creationId xmlns:a16="http://schemas.microsoft.com/office/drawing/2014/main" id="{093BDB34-976F-A1EB-8996-7B9FA6B3B919}"/>
              </a:ext>
            </a:extLst>
          </p:cNvPr>
          <p:cNvSpPr>
            <a:spLocks noGrp="1"/>
          </p:cNvSpPr>
          <p:nvPr>
            <p:ph type="sldNum" sz="quarter" idx="12"/>
          </p:nvPr>
        </p:nvSpPr>
        <p:spPr/>
        <p:txBody>
          <a:bodyPr/>
          <a:lstStyle/>
          <a:p>
            <a:fld id="{B8AB6F0A-7C00-4697-A717-3CF5337C9312}" type="slidenum">
              <a:rPr lang="en-GB" smtClean="0"/>
              <a:pPr/>
              <a:t>5</a:t>
            </a:fld>
            <a:endParaRPr lang="en-GB" dirty="0"/>
          </a:p>
        </p:txBody>
      </p:sp>
      <p:sp>
        <p:nvSpPr>
          <p:cNvPr id="3" name="TextBox 2">
            <a:extLst>
              <a:ext uri="{FF2B5EF4-FFF2-40B4-BE49-F238E27FC236}">
                <a16:creationId xmlns:a16="http://schemas.microsoft.com/office/drawing/2014/main" id="{22D0D055-6016-CA98-260C-A377D480C113}"/>
              </a:ext>
            </a:extLst>
          </p:cNvPr>
          <p:cNvSpPr txBox="1"/>
          <p:nvPr/>
        </p:nvSpPr>
        <p:spPr>
          <a:xfrm>
            <a:off x="9731829" y="1850573"/>
            <a:ext cx="184731" cy="461665"/>
          </a:xfrm>
          <a:prstGeom prst="rect">
            <a:avLst/>
          </a:prstGeom>
          <a:noFill/>
        </p:spPr>
        <p:txBody>
          <a:bodyPr wrap="none" rtlCol="0">
            <a:spAutoFit/>
          </a:bodyPr>
          <a:lstStyle/>
          <a:p>
            <a:endParaRPr lang="en-GB" sz="2400"/>
          </a:p>
        </p:txBody>
      </p:sp>
      <p:sp>
        <p:nvSpPr>
          <p:cNvPr id="7" name="Text Placeholder 6">
            <a:extLst>
              <a:ext uri="{FF2B5EF4-FFF2-40B4-BE49-F238E27FC236}">
                <a16:creationId xmlns:a16="http://schemas.microsoft.com/office/drawing/2014/main" id="{742D502E-75B6-4556-9906-501D7C7C616F}"/>
              </a:ext>
            </a:extLst>
          </p:cNvPr>
          <p:cNvSpPr>
            <a:spLocks noGrp="1"/>
          </p:cNvSpPr>
          <p:nvPr>
            <p:ph type="body" sz="quarter" idx="13"/>
          </p:nvPr>
        </p:nvSpPr>
        <p:spPr/>
        <p:txBody>
          <a:bodyPr/>
          <a:lstStyle/>
          <a:p>
            <a:endParaRPr lang="en-GB"/>
          </a:p>
        </p:txBody>
      </p:sp>
      <p:pic>
        <p:nvPicPr>
          <p:cNvPr id="8" name="Imagen 1">
            <a:extLst>
              <a:ext uri="{FF2B5EF4-FFF2-40B4-BE49-F238E27FC236}">
                <a16:creationId xmlns:a16="http://schemas.microsoft.com/office/drawing/2014/main" id="{BE0505E1-73F7-4888-EB61-C0CC6AEA8ED8}"/>
              </a:ext>
            </a:extLst>
          </p:cNvPr>
          <p:cNvPicPr>
            <a:picLocks noChangeAspect="1"/>
          </p:cNvPicPr>
          <p:nvPr/>
        </p:nvPicPr>
        <p:blipFill>
          <a:blip r:embed="rId3"/>
          <a:stretch>
            <a:fillRect/>
          </a:stretch>
        </p:blipFill>
        <p:spPr>
          <a:xfrm>
            <a:off x="-1" y="1128395"/>
            <a:ext cx="12204929" cy="5729605"/>
          </a:xfrm>
          <a:prstGeom prst="rect">
            <a:avLst/>
          </a:prstGeom>
        </p:spPr>
      </p:pic>
    </p:spTree>
    <p:extLst>
      <p:ext uri="{BB962C8B-B14F-4D97-AF65-F5344CB8AC3E}">
        <p14:creationId xmlns:p14="http://schemas.microsoft.com/office/powerpoint/2010/main" val="2219461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4A76-0A74-85E0-CE5A-6934EDE28AFF}"/>
              </a:ext>
            </a:extLst>
          </p:cNvPr>
          <p:cNvSpPr>
            <a:spLocks noGrp="1"/>
          </p:cNvSpPr>
          <p:nvPr>
            <p:ph type="title"/>
          </p:nvPr>
        </p:nvSpPr>
        <p:spPr>
          <a:xfrm>
            <a:off x="3995979" y="1024807"/>
            <a:ext cx="4200041" cy="602120"/>
          </a:xfrm>
        </p:spPr>
        <p:txBody>
          <a:bodyPr anchor="t">
            <a:noAutofit/>
          </a:bodyPr>
          <a:lstStyle/>
          <a:p>
            <a:r>
              <a:rPr lang="en-GB" sz="3600" dirty="0"/>
              <a:t>CONCLUSIONS CHILE STUDY</a:t>
            </a:r>
          </a:p>
        </p:txBody>
      </p:sp>
      <p:pic>
        <p:nvPicPr>
          <p:cNvPr id="10" name="Picture 9">
            <a:extLst>
              <a:ext uri="{FF2B5EF4-FFF2-40B4-BE49-F238E27FC236}">
                <a16:creationId xmlns:a16="http://schemas.microsoft.com/office/drawing/2014/main" id="{865B7FF3-17C2-C441-1018-A9929E3AAC0B}"/>
              </a:ext>
            </a:extLst>
          </p:cNvPr>
          <p:cNvPicPr>
            <a:picLocks noChangeAspect="1"/>
          </p:cNvPicPr>
          <p:nvPr/>
        </p:nvPicPr>
        <p:blipFill>
          <a:blip r:embed="rId3"/>
          <a:stretch>
            <a:fillRect/>
          </a:stretch>
        </p:blipFill>
        <p:spPr>
          <a:xfrm>
            <a:off x="9775003" y="239570"/>
            <a:ext cx="2154147" cy="780370"/>
          </a:xfrm>
          <a:prstGeom prst="rect">
            <a:avLst/>
          </a:prstGeom>
        </p:spPr>
      </p:pic>
      <p:sp>
        <p:nvSpPr>
          <p:cNvPr id="3" name="TextBox 2">
            <a:extLst>
              <a:ext uri="{FF2B5EF4-FFF2-40B4-BE49-F238E27FC236}">
                <a16:creationId xmlns:a16="http://schemas.microsoft.com/office/drawing/2014/main" id="{97A4E770-D170-4B77-69DE-CEEC95CBD403}"/>
              </a:ext>
            </a:extLst>
          </p:cNvPr>
          <p:cNvSpPr txBox="1"/>
          <p:nvPr/>
        </p:nvSpPr>
        <p:spPr>
          <a:xfrm>
            <a:off x="3495334" y="2543433"/>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n-GB" sz="1800" dirty="0"/>
              <a:t>If higher 2021 production due to better controls then pre-T&amp;T reporting inadequate</a:t>
            </a:r>
          </a:p>
        </p:txBody>
      </p:sp>
      <p:sp>
        <p:nvSpPr>
          <p:cNvPr id="4" name="TextBox 3">
            <a:extLst>
              <a:ext uri="{FF2B5EF4-FFF2-40B4-BE49-F238E27FC236}">
                <a16:creationId xmlns:a16="http://schemas.microsoft.com/office/drawing/2014/main" id="{E8565255-DC66-5EBB-FD0D-DE1E99286C49}"/>
              </a:ext>
            </a:extLst>
          </p:cNvPr>
          <p:cNvSpPr txBox="1"/>
          <p:nvPr/>
        </p:nvSpPr>
        <p:spPr>
          <a:xfrm>
            <a:off x="3495336" y="4083437"/>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lvl="0" indent="-285750">
              <a:lnSpc>
                <a:spcPct val="100000"/>
              </a:lnSpc>
              <a:buFont typeface="Arial" panose="020B0604020202020204" pitchFamily="34" charset="0"/>
              <a:buChar char="•"/>
            </a:pPr>
            <a:r>
              <a:rPr lang="en-GB" sz="1800" dirty="0"/>
              <a:t>Lower exports due to unique marking domestic product – illicit re-entry harder</a:t>
            </a:r>
          </a:p>
        </p:txBody>
      </p:sp>
      <p:sp>
        <p:nvSpPr>
          <p:cNvPr id="5" name="TextBox 4">
            <a:extLst>
              <a:ext uri="{FF2B5EF4-FFF2-40B4-BE49-F238E27FC236}">
                <a16:creationId xmlns:a16="http://schemas.microsoft.com/office/drawing/2014/main" id="{FBD14757-FF87-D549-10C5-228E17619CE1}"/>
              </a:ext>
            </a:extLst>
          </p:cNvPr>
          <p:cNvSpPr txBox="1"/>
          <p:nvPr/>
        </p:nvSpPr>
        <p:spPr>
          <a:xfrm>
            <a:off x="3495334" y="3277066"/>
            <a:ext cx="5201325"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n-GB" dirty="0"/>
              <a:t>+16% collection 2019-21 due to accurate real-time data</a:t>
            </a:r>
          </a:p>
        </p:txBody>
      </p:sp>
    </p:spTree>
    <p:extLst>
      <p:ext uri="{BB962C8B-B14F-4D97-AF65-F5344CB8AC3E}">
        <p14:creationId xmlns:p14="http://schemas.microsoft.com/office/powerpoint/2010/main" val="1347615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354A76-0A74-85E0-CE5A-6934EDE28AFF}"/>
              </a:ext>
            </a:extLst>
          </p:cNvPr>
          <p:cNvSpPr>
            <a:spLocks noGrp="1"/>
          </p:cNvSpPr>
          <p:nvPr>
            <p:ph type="title"/>
          </p:nvPr>
        </p:nvSpPr>
        <p:spPr>
          <a:xfrm>
            <a:off x="3534874" y="1012257"/>
            <a:ext cx="5285191" cy="602120"/>
          </a:xfrm>
        </p:spPr>
        <p:txBody>
          <a:bodyPr anchor="t">
            <a:noAutofit/>
          </a:bodyPr>
          <a:lstStyle/>
          <a:p>
            <a:r>
              <a:rPr lang="en-GB" sz="3600" b="1" dirty="0"/>
              <a:t>SIMULATION MODEL SOUTH AFRICA</a:t>
            </a:r>
            <a:endParaRPr lang="en-GB" sz="3600" dirty="0"/>
          </a:p>
        </p:txBody>
      </p:sp>
      <p:sp>
        <p:nvSpPr>
          <p:cNvPr id="22" name="Rectangle 2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65B7FF3-17C2-C441-1018-A9929E3AAC0B}"/>
              </a:ext>
            </a:extLst>
          </p:cNvPr>
          <p:cNvPicPr>
            <a:picLocks noChangeAspect="1"/>
          </p:cNvPicPr>
          <p:nvPr/>
        </p:nvPicPr>
        <p:blipFill>
          <a:blip r:embed="rId3"/>
          <a:stretch>
            <a:fillRect/>
          </a:stretch>
        </p:blipFill>
        <p:spPr>
          <a:xfrm>
            <a:off x="9775003" y="239570"/>
            <a:ext cx="2154147" cy="780370"/>
          </a:xfrm>
          <a:prstGeom prst="rect">
            <a:avLst/>
          </a:prstGeom>
        </p:spPr>
      </p:pic>
      <p:sp>
        <p:nvSpPr>
          <p:cNvPr id="3" name="TextBox 2">
            <a:extLst>
              <a:ext uri="{FF2B5EF4-FFF2-40B4-BE49-F238E27FC236}">
                <a16:creationId xmlns:a16="http://schemas.microsoft.com/office/drawing/2014/main" id="{97A4E770-D170-4B77-69DE-CEEC95CBD403}"/>
              </a:ext>
            </a:extLst>
          </p:cNvPr>
          <p:cNvSpPr txBox="1"/>
          <p:nvPr/>
        </p:nvSpPr>
        <p:spPr>
          <a:xfrm>
            <a:off x="813205" y="2856061"/>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Simulation model on T&amp;T cost per pack for governments to recover all costs of T&amp;T</a:t>
            </a:r>
          </a:p>
        </p:txBody>
      </p:sp>
      <p:sp>
        <p:nvSpPr>
          <p:cNvPr id="4" name="TextBox 3">
            <a:extLst>
              <a:ext uri="{FF2B5EF4-FFF2-40B4-BE49-F238E27FC236}">
                <a16:creationId xmlns:a16="http://schemas.microsoft.com/office/drawing/2014/main" id="{E8565255-DC66-5EBB-FD0D-DE1E99286C49}"/>
              </a:ext>
            </a:extLst>
          </p:cNvPr>
          <p:cNvSpPr txBox="1"/>
          <p:nvPr/>
        </p:nvSpPr>
        <p:spPr>
          <a:xfrm>
            <a:off x="6177472" y="2208813"/>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defRPr/>
            </a:pPr>
            <a:r>
              <a:rPr lang="en-US" dirty="0">
                <a:solidFill>
                  <a:prstClr val="black"/>
                </a:solidFill>
                <a:latin typeface="Calibri" panose="020F0502020204030204"/>
              </a:rPr>
              <a:t>Assumed T&amp;T 60% effective – conservative</a:t>
            </a:r>
          </a:p>
        </p:txBody>
      </p:sp>
      <p:sp>
        <p:nvSpPr>
          <p:cNvPr id="5" name="TextBox 4">
            <a:extLst>
              <a:ext uri="{FF2B5EF4-FFF2-40B4-BE49-F238E27FC236}">
                <a16:creationId xmlns:a16="http://schemas.microsoft.com/office/drawing/2014/main" id="{FBD14757-FF87-D549-10C5-228E17619CE1}"/>
              </a:ext>
            </a:extLst>
          </p:cNvPr>
          <p:cNvSpPr txBox="1"/>
          <p:nvPr/>
        </p:nvSpPr>
        <p:spPr>
          <a:xfrm>
            <a:off x="813205" y="2172444"/>
            <a:ext cx="5201325"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pPr>
            <a:r>
              <a:rPr lang="en-US" dirty="0">
                <a:solidFill>
                  <a:prstClr val="black"/>
                </a:solidFill>
                <a:latin typeface="Calibri" panose="020F0502020204030204"/>
              </a:rPr>
              <a:t>Objective T&amp;T ROI analysis specific to jurisdiction </a:t>
            </a:r>
          </a:p>
        </p:txBody>
      </p:sp>
      <p:sp>
        <p:nvSpPr>
          <p:cNvPr id="6" name="TextBox 5">
            <a:extLst>
              <a:ext uri="{FF2B5EF4-FFF2-40B4-BE49-F238E27FC236}">
                <a16:creationId xmlns:a16="http://schemas.microsoft.com/office/drawing/2014/main" id="{3F859837-D6D6-9B25-1FC3-146AB32FB4C9}"/>
              </a:ext>
            </a:extLst>
          </p:cNvPr>
          <p:cNvSpPr txBox="1"/>
          <p:nvPr/>
        </p:nvSpPr>
        <p:spPr>
          <a:xfrm>
            <a:off x="6177470" y="2856060"/>
            <a:ext cx="5201325" cy="1151527"/>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Min breakeven T&amp;T marker cost $0.17 per pack – many times higher than existing systems – eg. Kenya $0.023</a:t>
            </a:r>
          </a:p>
        </p:txBody>
      </p:sp>
      <p:sp>
        <p:nvSpPr>
          <p:cNvPr id="7" name="TextBox 6">
            <a:extLst>
              <a:ext uri="{FF2B5EF4-FFF2-40B4-BE49-F238E27FC236}">
                <a16:creationId xmlns:a16="http://schemas.microsoft.com/office/drawing/2014/main" id="{AF84172E-A149-7F31-CF37-0E5F89581CF8}"/>
              </a:ext>
            </a:extLst>
          </p:cNvPr>
          <p:cNvSpPr txBox="1"/>
          <p:nvPr/>
        </p:nvSpPr>
        <p:spPr>
          <a:xfrm>
            <a:off x="813205" y="3478206"/>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defRPr/>
            </a:pPr>
            <a:r>
              <a:rPr lang="en-US" dirty="0">
                <a:solidFill>
                  <a:prstClr val="black"/>
                </a:solidFill>
                <a:latin typeface="Calibri" panose="020F0502020204030204"/>
              </a:rPr>
              <a:t>Premise – T&amp;T incurs costs but also generates revenue</a:t>
            </a:r>
          </a:p>
        </p:txBody>
      </p:sp>
      <p:sp>
        <p:nvSpPr>
          <p:cNvPr id="8" name="TextBox 7">
            <a:extLst>
              <a:ext uri="{FF2B5EF4-FFF2-40B4-BE49-F238E27FC236}">
                <a16:creationId xmlns:a16="http://schemas.microsoft.com/office/drawing/2014/main" id="{6B4E7F1F-2F6E-C871-AB69-2F2F4930C9D9}"/>
              </a:ext>
            </a:extLst>
          </p:cNvPr>
          <p:cNvSpPr txBox="1"/>
          <p:nvPr/>
        </p:nvSpPr>
        <p:spPr>
          <a:xfrm>
            <a:off x="813205" y="4102961"/>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defRPr/>
            </a:pPr>
            <a:r>
              <a:rPr lang="en-US" dirty="0">
                <a:solidFill>
                  <a:prstClr val="black"/>
                </a:solidFill>
                <a:latin typeface="Calibri" panose="020F0502020204030204"/>
              </a:rPr>
              <a:t>Applied to South Africa – but adaptable to other countries</a:t>
            </a:r>
          </a:p>
        </p:txBody>
      </p:sp>
      <p:sp>
        <p:nvSpPr>
          <p:cNvPr id="11" name="TextBox 10">
            <a:extLst>
              <a:ext uri="{FF2B5EF4-FFF2-40B4-BE49-F238E27FC236}">
                <a16:creationId xmlns:a16="http://schemas.microsoft.com/office/drawing/2014/main" id="{419A15E8-7506-CE6D-08CF-3FD0368AB447}"/>
              </a:ext>
            </a:extLst>
          </p:cNvPr>
          <p:cNvSpPr txBox="1"/>
          <p:nvPr/>
        </p:nvSpPr>
        <p:spPr>
          <a:xfrm>
            <a:off x="6177469" y="4099048"/>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indent="-285750">
              <a:buFont typeface="Arial" panose="020B0604020202020204" pitchFamily="34" charset="0"/>
              <a:buChar char="•"/>
              <a:defRPr/>
            </a:pPr>
            <a:r>
              <a:rPr lang="en-US" dirty="0">
                <a:solidFill>
                  <a:prstClr val="black"/>
                </a:solidFill>
                <a:latin typeface="Calibri" panose="020F0502020204030204"/>
              </a:rPr>
              <a:t>Even 4.5% effectiveness generates net additional revenue</a:t>
            </a:r>
          </a:p>
        </p:txBody>
      </p:sp>
    </p:spTree>
    <p:extLst>
      <p:ext uri="{BB962C8B-B14F-4D97-AF65-F5344CB8AC3E}">
        <p14:creationId xmlns:p14="http://schemas.microsoft.com/office/powerpoint/2010/main" val="33005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4A76-0A74-85E0-CE5A-6934EDE28AFF}"/>
              </a:ext>
            </a:extLst>
          </p:cNvPr>
          <p:cNvSpPr>
            <a:spLocks noGrp="1"/>
          </p:cNvSpPr>
          <p:nvPr>
            <p:ph type="title"/>
          </p:nvPr>
        </p:nvSpPr>
        <p:spPr>
          <a:xfrm>
            <a:off x="3808704" y="1032490"/>
            <a:ext cx="4574584" cy="602120"/>
          </a:xfrm>
        </p:spPr>
        <p:txBody>
          <a:bodyPr anchor="t">
            <a:noAutofit/>
          </a:bodyPr>
          <a:lstStyle/>
          <a:p>
            <a:r>
              <a:rPr lang="en-GB" sz="3600" dirty="0"/>
              <a:t>ANALYSIS RECOMMENDATIONS</a:t>
            </a:r>
          </a:p>
        </p:txBody>
      </p:sp>
      <p:pic>
        <p:nvPicPr>
          <p:cNvPr id="10" name="Picture 9">
            <a:extLst>
              <a:ext uri="{FF2B5EF4-FFF2-40B4-BE49-F238E27FC236}">
                <a16:creationId xmlns:a16="http://schemas.microsoft.com/office/drawing/2014/main" id="{865B7FF3-17C2-C441-1018-A9929E3AAC0B}"/>
              </a:ext>
            </a:extLst>
          </p:cNvPr>
          <p:cNvPicPr>
            <a:picLocks noChangeAspect="1"/>
          </p:cNvPicPr>
          <p:nvPr/>
        </p:nvPicPr>
        <p:blipFill>
          <a:blip r:embed="rId3"/>
          <a:stretch>
            <a:fillRect/>
          </a:stretch>
        </p:blipFill>
        <p:spPr>
          <a:xfrm>
            <a:off x="9775003" y="239570"/>
            <a:ext cx="2154147" cy="780370"/>
          </a:xfrm>
          <a:prstGeom prst="rect">
            <a:avLst/>
          </a:prstGeom>
        </p:spPr>
      </p:pic>
      <p:sp>
        <p:nvSpPr>
          <p:cNvPr id="3" name="TextBox 2">
            <a:extLst>
              <a:ext uri="{FF2B5EF4-FFF2-40B4-BE49-F238E27FC236}">
                <a16:creationId xmlns:a16="http://schemas.microsoft.com/office/drawing/2014/main" id="{97A4E770-D170-4B77-69DE-CEEC95CBD403}"/>
              </a:ext>
            </a:extLst>
          </p:cNvPr>
          <p:cNvSpPr txBox="1"/>
          <p:nvPr/>
        </p:nvSpPr>
        <p:spPr>
          <a:xfrm>
            <a:off x="3495334" y="2543433"/>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Objective analysts</a:t>
            </a:r>
          </a:p>
        </p:txBody>
      </p:sp>
      <p:sp>
        <p:nvSpPr>
          <p:cNvPr id="4" name="TextBox 3">
            <a:extLst>
              <a:ext uri="{FF2B5EF4-FFF2-40B4-BE49-F238E27FC236}">
                <a16:creationId xmlns:a16="http://schemas.microsoft.com/office/drawing/2014/main" id="{E8565255-DC66-5EBB-FD0D-DE1E99286C49}"/>
              </a:ext>
            </a:extLst>
          </p:cNvPr>
          <p:cNvSpPr txBox="1"/>
          <p:nvPr/>
        </p:nvSpPr>
        <p:spPr>
          <a:xfrm>
            <a:off x="3495336" y="4083437"/>
            <a:ext cx="5201325" cy="529382"/>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Tailored to specific jurisdiction</a:t>
            </a:r>
          </a:p>
        </p:txBody>
      </p:sp>
      <p:sp>
        <p:nvSpPr>
          <p:cNvPr id="5" name="TextBox 4">
            <a:extLst>
              <a:ext uri="{FF2B5EF4-FFF2-40B4-BE49-F238E27FC236}">
                <a16:creationId xmlns:a16="http://schemas.microsoft.com/office/drawing/2014/main" id="{FBD14757-FF87-D549-10C5-228E17619CE1}"/>
              </a:ext>
            </a:extLst>
          </p:cNvPr>
          <p:cNvSpPr txBox="1"/>
          <p:nvPr/>
        </p:nvSpPr>
        <p:spPr>
          <a:xfrm>
            <a:off x="3495334" y="3277066"/>
            <a:ext cx="5201325" cy="602120"/>
          </a:xfrm>
          <a:prstGeom prst="snip2DiagRect">
            <a:avLst/>
          </a:prstGeom>
          <a:solidFill>
            <a:schemeClr val="bg1">
              <a:lumMod val="95000"/>
              <a:hueOff val="0"/>
              <a:satOff val="0"/>
              <a:lumOff val="0"/>
            </a:schemeClr>
          </a:solidFill>
        </p:spPr>
        <p:txBody>
          <a:bodyPr wrap="square" lIns="180000" tIns="180000" rIns="180000" bIns="180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Reliable data sources</a:t>
            </a:r>
          </a:p>
        </p:txBody>
      </p:sp>
    </p:spTree>
    <p:extLst>
      <p:ext uri="{BB962C8B-B14F-4D97-AF65-F5344CB8AC3E}">
        <p14:creationId xmlns:p14="http://schemas.microsoft.com/office/powerpoint/2010/main" val="2213252480"/>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62DE68E2BFF546BC585D0144D67EBD" ma:contentTypeVersion="22" ma:contentTypeDescription="Create a new document." ma:contentTypeScope="" ma:versionID="8e317fa28e4d9989ea44a44f1d3cbbf5">
  <xsd:schema xmlns:xsd="http://www.w3.org/2001/XMLSchema" xmlns:xs="http://www.w3.org/2001/XMLSchema" xmlns:p="http://schemas.microsoft.com/office/2006/metadata/properties" xmlns:ns2="4582b191-2952-48bf-aff5-9b7a5c46e6a2" xmlns:ns3="960d773b-5fab-4ecf-a209-ac970d2513a9" targetNamespace="http://schemas.microsoft.com/office/2006/metadata/properties" ma:root="true" ma:fieldsID="cfe7051e71fe1478dddf644163506ad4" ns2:_="" ns3:_="">
    <xsd:import namespace="4582b191-2952-48bf-aff5-9b7a5c46e6a2"/>
    <xsd:import namespace="960d773b-5fab-4ecf-a209-ac970d2513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2b191-2952-48bf-aff5-9b7a5c46e6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41e2f24-30cb-48be-af4a-01fc11e90b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0d773b-5fab-4ecf-a209-ac970d2513a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95a8bff-7c6c-452c-bf3e-c6907fb67ab7}" ma:internalName="TaxCatchAll" ma:showField="CatchAllData" ma:web="960d773b-5fab-4ecf-a209-ac970d2513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582b191-2952-48bf-aff5-9b7a5c46e6a2">
      <Terms xmlns="http://schemas.microsoft.com/office/infopath/2007/PartnerControls"/>
    </lcf76f155ced4ddcb4097134ff3c332f>
    <TaxCatchAll xmlns="960d773b-5fab-4ecf-a209-ac970d2513a9" xsi:nil="true"/>
  </documentManagement>
</p:properties>
</file>

<file path=customXml/itemProps1.xml><?xml version="1.0" encoding="utf-8"?>
<ds:datastoreItem xmlns:ds="http://schemas.openxmlformats.org/officeDocument/2006/customXml" ds:itemID="{B7EFA8F1-082E-4774-A629-FB99FF888D34}"/>
</file>

<file path=customXml/itemProps2.xml><?xml version="1.0" encoding="utf-8"?>
<ds:datastoreItem xmlns:ds="http://schemas.openxmlformats.org/officeDocument/2006/customXml" ds:itemID="{C647A4B5-82B9-40F0-8EBB-317476EC1983}"/>
</file>

<file path=customXml/itemProps3.xml><?xml version="1.0" encoding="utf-8"?>
<ds:datastoreItem xmlns:ds="http://schemas.openxmlformats.org/officeDocument/2006/customXml" ds:itemID="{09D3CA5A-3719-46CC-823C-BF94A1E7BDDC}"/>
</file>

<file path=docProps/app.xml><?xml version="1.0" encoding="utf-8"?>
<Properties xmlns="http://schemas.openxmlformats.org/officeDocument/2006/extended-properties" xmlns:vt="http://schemas.openxmlformats.org/officeDocument/2006/docPropsVTypes">
  <Template>{708247C6-C99A-7B44-B5C4-27EA2944AFBB}tf10001073_mac</Template>
  <TotalTime>2477</TotalTime>
  <Words>1693</Words>
  <Application>Microsoft Macintosh PowerPoint</Application>
  <PresentationFormat>Widescreen</PresentationFormat>
  <Paragraphs>106</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Calibri</vt:lpstr>
      <vt:lpstr>NewsGoth BdXCn BT</vt:lpstr>
      <vt:lpstr>var(--font-permians)</vt:lpstr>
      <vt:lpstr>NewsGoth BT</vt:lpstr>
      <vt:lpstr>Symbol</vt:lpstr>
      <vt:lpstr>Arial</vt:lpstr>
      <vt:lpstr>Office Theme</vt:lpstr>
      <vt:lpstr>TAX STAMPS AND TRACK AND TRACE: THE IMPORTANCE OF PROPER ANALYSES – BEFORE AND AFTER IMPLEMENTATION</vt:lpstr>
      <vt:lpstr>COSTA RICA’S FINDINGS</vt:lpstr>
      <vt:lpstr>ITSA’S RESPONSE</vt:lpstr>
      <vt:lpstr>CHILE</vt:lpstr>
      <vt:lpstr>CHILE TOBACCO TAX REVENUES</vt:lpstr>
      <vt:lpstr>CONCLUSIONS CHILE STUDY</vt:lpstr>
      <vt:lpstr>SIMULATION MODEL SOUTH AFRICA</vt:lpstr>
      <vt:lpstr>ANALYSIS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ISO 22382:2018  TO TAX STAMP ISSUERS</dc:title>
  <dc:creator>Justin Ives</dc:creator>
  <cp:lastModifiedBy>Nicola Sudan</cp:lastModifiedBy>
  <cp:revision>18</cp:revision>
  <dcterms:created xsi:type="dcterms:W3CDTF">2023-09-19T15:11:03Z</dcterms:created>
  <dcterms:modified xsi:type="dcterms:W3CDTF">2024-07-03T08:39:02Z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0x010100C562DE68E2BFF546BC585D0144D67EBD</vt:lpwstr>
  </property>
</Properties>
</file>